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57" r:id="rId6"/>
    <p:sldId id="259" r:id="rId7"/>
    <p:sldId id="260" r:id="rId8"/>
    <p:sldId id="261" r:id="rId9"/>
    <p:sldId id="262" r:id="rId10"/>
    <p:sldId id="263" r:id="rId11"/>
    <p:sldId id="258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100" kern="1200">
        <a:solidFill>
          <a:srgbClr val="667366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74747"/>
    <a:srgbClr val="66A861"/>
    <a:srgbClr val="4F9C3D"/>
    <a:srgbClr val="C3002D"/>
    <a:srgbClr val="BA110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AEF5ACD-3211-42A7-A08F-0AE8F8519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64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BA21628-1E9F-4470-8EC8-932C11D0D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474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2B3621AF-E87E-4432-8013-A87B5710A155}" type="slidenum">
              <a:rPr lang="en-US" altLang="en-US" sz="1200">
                <a:solidFill>
                  <a:schemeClr val="tx1"/>
                </a:solidFill>
              </a:rPr>
              <a:pPr algn="r" eaLnBrk="1" hangingPunct="1"/>
              <a:t>1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10243" name="Rectangle 2"/>
          <p:cNvSpPr txBox="1">
            <a:spLocks noGrp="1" noChangeArrowheads="1"/>
          </p:cNvSpPr>
          <p:nvPr/>
        </p:nvSpPr>
        <p:spPr bwMode="auto">
          <a:xfrm>
            <a:off x="3429000" y="393700"/>
            <a:ext cx="2971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1300" b="1">
                <a:solidFill>
                  <a:schemeClr val="tx1"/>
                </a:solidFill>
              </a:rPr>
              <a:t>Header: Relation</a:t>
            </a:r>
          </a:p>
        </p:txBody>
      </p:sp>
      <p:sp>
        <p:nvSpPr>
          <p:cNvPr id="10244" name="Rectangle 3"/>
          <p:cNvSpPr txBox="1">
            <a:spLocks noGrp="1" noChangeArrowheads="1"/>
          </p:cNvSpPr>
          <p:nvPr/>
        </p:nvSpPr>
        <p:spPr bwMode="auto">
          <a:xfrm>
            <a:off x="3429000" y="1139825"/>
            <a:ext cx="1371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>
                <a:solidFill>
                  <a:schemeClr val="tx1"/>
                </a:solidFill>
              </a:rPr>
              <a:t>2004-02-04</a:t>
            </a:r>
          </a:p>
        </p:txBody>
      </p:sp>
      <p:sp>
        <p:nvSpPr>
          <p:cNvPr id="10245" name="Rectangle 6"/>
          <p:cNvSpPr txBox="1">
            <a:spLocks noGrp="1" noChangeArrowheads="1"/>
          </p:cNvSpPr>
          <p:nvPr/>
        </p:nvSpPr>
        <p:spPr bwMode="auto">
          <a:xfrm>
            <a:off x="3429000" y="622300"/>
            <a:ext cx="29718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1"/>
                </a:solidFill>
              </a:rPr>
              <a:t>Internal/Identier/File name</a:t>
            </a:r>
          </a:p>
        </p:txBody>
      </p:sp>
      <p:sp>
        <p:nvSpPr>
          <p:cNvPr id="10246" name="Rectangle 51"/>
          <p:cNvSpPr txBox="1">
            <a:spLocks noGrp="1" noChangeArrowheads="1"/>
          </p:cNvSpPr>
          <p:nvPr/>
        </p:nvSpPr>
        <p:spPr bwMode="auto">
          <a:xfrm>
            <a:off x="5029200" y="1139825"/>
            <a:ext cx="533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DB5D5C0B-51CF-4ACC-9481-E8AC1D5867FB}" type="slidenum">
              <a:rPr lang="en-US" altLang="en-US" sz="900">
                <a:solidFill>
                  <a:schemeClr val="tx1"/>
                </a:solidFill>
              </a:rPr>
              <a:pPr eaLnBrk="1" hangingPunct="1"/>
              <a:t>1</a:t>
            </a:fld>
            <a:endParaRPr lang="en-US" altLang="en-US" sz="900">
              <a:solidFill>
                <a:schemeClr val="tx1"/>
              </a:solidFill>
            </a:endParaRPr>
          </a:p>
        </p:txBody>
      </p:sp>
      <p:sp>
        <p:nvSpPr>
          <p:cNvPr id="10247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9200" y="1600200"/>
            <a:ext cx="4572000" cy="3429000"/>
          </a:xfrm>
          <a:ln/>
        </p:spPr>
      </p:sp>
      <p:sp>
        <p:nvSpPr>
          <p:cNvPr id="1024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19200" y="5105400"/>
            <a:ext cx="4572000" cy="3733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7546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6AEA95CE-E720-44F5-A3E3-BDA12F8D895E}" type="slidenum">
              <a:rPr lang="en-US" altLang="en-US" sz="1200">
                <a:solidFill>
                  <a:schemeClr val="tx1"/>
                </a:solidFill>
              </a:rPr>
              <a:pPr algn="r" eaLnBrk="1" hangingPunct="1"/>
              <a:t>7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11267" name="Rectangle 2"/>
          <p:cNvSpPr txBox="1">
            <a:spLocks noGrp="1" noChangeArrowheads="1"/>
          </p:cNvSpPr>
          <p:nvPr/>
        </p:nvSpPr>
        <p:spPr bwMode="auto">
          <a:xfrm>
            <a:off x="3429000" y="393700"/>
            <a:ext cx="2971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1300" b="1">
                <a:solidFill>
                  <a:schemeClr val="tx1"/>
                </a:solidFill>
              </a:rPr>
              <a:t>Header: Relation</a:t>
            </a:r>
          </a:p>
        </p:txBody>
      </p:sp>
      <p:sp>
        <p:nvSpPr>
          <p:cNvPr id="11268" name="Rectangle 3"/>
          <p:cNvSpPr txBox="1">
            <a:spLocks noGrp="1" noChangeArrowheads="1"/>
          </p:cNvSpPr>
          <p:nvPr/>
        </p:nvSpPr>
        <p:spPr bwMode="auto">
          <a:xfrm>
            <a:off x="3429000" y="1139825"/>
            <a:ext cx="1371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>
                <a:solidFill>
                  <a:schemeClr val="tx1"/>
                </a:solidFill>
              </a:rPr>
              <a:t>2004-02-04</a:t>
            </a:r>
          </a:p>
        </p:txBody>
      </p:sp>
      <p:sp>
        <p:nvSpPr>
          <p:cNvPr id="11269" name="Rectangle 6"/>
          <p:cNvSpPr txBox="1">
            <a:spLocks noGrp="1" noChangeArrowheads="1"/>
          </p:cNvSpPr>
          <p:nvPr/>
        </p:nvSpPr>
        <p:spPr bwMode="auto">
          <a:xfrm>
            <a:off x="3429000" y="622300"/>
            <a:ext cx="29718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1"/>
                </a:solidFill>
              </a:rPr>
              <a:t>Internal/Identier/File name</a:t>
            </a:r>
          </a:p>
        </p:txBody>
      </p:sp>
      <p:sp>
        <p:nvSpPr>
          <p:cNvPr id="11270" name="Rectangle 51"/>
          <p:cNvSpPr txBox="1">
            <a:spLocks noGrp="1" noChangeArrowheads="1"/>
          </p:cNvSpPr>
          <p:nvPr/>
        </p:nvSpPr>
        <p:spPr bwMode="auto">
          <a:xfrm>
            <a:off x="5029200" y="1139825"/>
            <a:ext cx="533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3985697-5FC3-40A0-9184-0CD5194D9C7E}" type="slidenum">
              <a:rPr lang="en-US" altLang="en-US" sz="900">
                <a:solidFill>
                  <a:schemeClr val="tx1"/>
                </a:solidFill>
              </a:rPr>
              <a:pPr eaLnBrk="1" hangingPunct="1"/>
              <a:t>7</a:t>
            </a:fld>
            <a:endParaRPr lang="en-US" altLang="en-US" sz="900">
              <a:solidFill>
                <a:schemeClr val="tx1"/>
              </a:solidFill>
            </a:endParaRPr>
          </a:p>
        </p:txBody>
      </p:sp>
      <p:sp>
        <p:nvSpPr>
          <p:cNvPr id="11271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9200" y="1600200"/>
            <a:ext cx="4572000" cy="3429000"/>
          </a:xfrm>
          <a:ln/>
        </p:spPr>
      </p:sp>
      <p:sp>
        <p:nvSpPr>
          <p:cNvPr id="112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19200" y="5105400"/>
            <a:ext cx="4572000" cy="3733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81537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6DC9D-339C-417A-91BB-96C1E7263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5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ED93B-D431-435C-BBD1-999C3916F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1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52705-F99E-4F37-8461-A5B7C868F7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7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39144-3AAE-4223-8199-93E5FAD42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3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B5FA5-0A04-4653-9750-193C2DA8A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79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0733-FB00-4EFC-8DEE-8430BEE1D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20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55E7D-5B39-490D-9DF1-DE3705821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6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022AC-A30B-4ECE-8AAB-EA2D9FC0E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3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0B002-2B3F-45C8-9F1E-FBF591994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22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7747E-ED6E-4B54-8959-B3AB2AB6B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98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1D70C-C32D-4227-9EF7-2B99C6256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8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9263" y="6389688"/>
            <a:ext cx="16192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59000" y="6386513"/>
            <a:ext cx="3959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000" tIns="46038" rIns="90000" bIns="46038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97613" y="6386513"/>
            <a:ext cx="83661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8035912F-B764-4AB7-830F-B2E77381A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ea typeface="MS PGothic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ea typeface="MS PGothic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ea typeface="MS PGothic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emf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emf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ECan cov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8"/>
          <p:cNvSpPr txBox="1">
            <a:spLocks noChangeArrowheads="1"/>
          </p:cNvSpPr>
          <p:nvPr/>
        </p:nvSpPr>
        <p:spPr bwMode="auto">
          <a:xfrm>
            <a:off x="1331913" y="1125538"/>
            <a:ext cx="41767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474747"/>
                </a:solidFill>
                <a:latin typeface="Trebuchet MS Bold" charset="0"/>
              </a:rPr>
              <a:t>Example</a:t>
            </a:r>
          </a:p>
        </p:txBody>
      </p:sp>
      <p:sp>
        <p:nvSpPr>
          <p:cNvPr id="2052" name="Platshållare för datum 3"/>
          <p:cNvSpPr txBox="1">
            <a:spLocks noGrp="1"/>
          </p:cNvSpPr>
          <p:nvPr/>
        </p:nvSpPr>
        <p:spPr bwMode="auto">
          <a:xfrm>
            <a:off x="5508625" y="1125538"/>
            <a:ext cx="21590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r>
              <a:rPr lang="en-US" altLang="en-US" sz="1800" b="1">
                <a:solidFill>
                  <a:srgbClr val="474747"/>
                </a:solidFill>
                <a:latin typeface="Trebuchet MS" pitchFamily="34" charset="0"/>
              </a:rPr>
              <a:t>2016-02-17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NZ"/>
          </a:p>
        </p:txBody>
      </p:sp>
      <p:pic>
        <p:nvPicPr>
          <p:cNvPr id="3075" name="Picture 2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3" descr="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762000"/>
            <a:ext cx="4000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4" descr="Co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762000"/>
            <a:ext cx="4000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5" descr="Cov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619500"/>
            <a:ext cx="4000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238125" y="762000"/>
            <a:ext cx="19050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080" name="Rectangle 7"/>
          <p:cNvSpPr>
            <a:spLocks noChangeArrowheads="1"/>
          </p:cNvSpPr>
          <p:nvPr/>
        </p:nvSpPr>
        <p:spPr bwMode="auto">
          <a:xfrm>
            <a:off x="238125" y="1095375"/>
            <a:ext cx="19050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238125" y="1428750"/>
            <a:ext cx="19050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082" name="Rectangle 9"/>
          <p:cNvSpPr>
            <a:spLocks noChangeArrowheads="1"/>
          </p:cNvSpPr>
          <p:nvPr/>
        </p:nvSpPr>
        <p:spPr bwMode="auto">
          <a:xfrm>
            <a:off x="238125" y="1762125"/>
            <a:ext cx="19050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083" name="Rectangle 10"/>
          <p:cNvSpPr>
            <a:spLocks noChangeArrowheads="1"/>
          </p:cNvSpPr>
          <p:nvPr/>
        </p:nvSpPr>
        <p:spPr bwMode="auto">
          <a:xfrm>
            <a:off x="238125" y="2095500"/>
            <a:ext cx="19050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084" name="Rectangle 11"/>
          <p:cNvSpPr>
            <a:spLocks noChangeArrowheads="1"/>
          </p:cNvSpPr>
          <p:nvPr/>
        </p:nvSpPr>
        <p:spPr bwMode="auto">
          <a:xfrm>
            <a:off x="2362200" y="133350"/>
            <a:ext cx="19526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400" b="1">
                <a:solidFill>
                  <a:srgbClr val="FFFFFF"/>
                </a:solidFill>
                <a:latin typeface="Verdana" pitchFamily="34" charset="0"/>
              </a:rPr>
              <a:t>January 2016</a:t>
            </a:r>
          </a:p>
        </p:txBody>
      </p:sp>
      <p:sp>
        <p:nvSpPr>
          <p:cNvPr id="3085" name="Rectangle 12"/>
          <p:cNvSpPr>
            <a:spLocks noChangeArrowheads="1"/>
          </p:cNvSpPr>
          <p:nvPr/>
        </p:nvSpPr>
        <p:spPr bwMode="auto">
          <a:xfrm>
            <a:off x="238125" y="3524250"/>
            <a:ext cx="441007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600" b="1">
                <a:solidFill>
                  <a:srgbClr val="000000"/>
                </a:solidFill>
                <a:latin typeface="Trebuchet MS" pitchFamily="34" charset="0"/>
              </a:rPr>
              <a:t>XX% </a:t>
            </a:r>
            <a:r>
              <a:rPr lang="en-US" altLang="en-US" b="1">
                <a:solidFill>
                  <a:srgbClr val="000000"/>
                </a:solidFill>
                <a:latin typeface="Trebuchet MS" pitchFamily="34" charset="0"/>
              </a:rPr>
              <a:t>Total Performance Score Example</a:t>
            </a:r>
          </a:p>
          <a:p>
            <a:r>
              <a:rPr lang="en-US" altLang="en-US" sz="1200">
                <a:solidFill>
                  <a:srgbClr val="000000"/>
                </a:solidFill>
                <a:latin typeface="Trebuchet MS" pitchFamily="34" charset="0"/>
              </a:rPr>
              <a:t>  </a:t>
            </a:r>
          </a:p>
          <a:p>
            <a:r>
              <a:rPr lang="en-US" altLang="en-US" sz="1200">
                <a:solidFill>
                  <a:srgbClr val="000000"/>
                </a:solidFill>
              </a:rPr>
              <a:t> </a:t>
            </a:r>
          </a:p>
          <a:p>
            <a:r>
              <a:rPr lang="en-US" altLang="en-US" sz="1000">
                <a:solidFill>
                  <a:srgbClr val="000000"/>
                </a:solidFill>
                <a:latin typeface="Trebuchet MS" pitchFamily="34" charset="0"/>
              </a:rPr>
              <a:t> </a:t>
            </a:r>
          </a:p>
        </p:txBody>
      </p:sp>
      <p:sp>
        <p:nvSpPr>
          <p:cNvPr id="3086" name="Rectangle 13"/>
          <p:cNvSpPr>
            <a:spLocks noChangeArrowheads="1"/>
          </p:cNvSpPr>
          <p:nvPr/>
        </p:nvSpPr>
        <p:spPr bwMode="auto">
          <a:xfrm>
            <a:off x="771525" y="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</a:p>
        </p:txBody>
      </p:sp>
      <p:sp>
        <p:nvSpPr>
          <p:cNvPr id="3087" name="Rectangle 14"/>
          <p:cNvSpPr>
            <a:spLocks noChangeArrowheads="1"/>
          </p:cNvSpPr>
          <p:nvPr/>
        </p:nvSpPr>
        <p:spPr bwMode="auto">
          <a:xfrm>
            <a:off x="5105400" y="0"/>
            <a:ext cx="876300" cy="492125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200">
                <a:solidFill>
                  <a:srgbClr val="FFFFFF"/>
                </a:solidFill>
              </a:rPr>
              <a:t> </a:t>
            </a:r>
          </a:p>
          <a:p>
            <a:pPr algn="ctr"/>
            <a:r>
              <a:rPr lang="en-US" altLang="en-US" sz="1200">
                <a:solidFill>
                  <a:srgbClr val="FFFFFF"/>
                </a:solidFill>
              </a:rPr>
              <a:t>Bus A</a:t>
            </a:r>
          </a:p>
        </p:txBody>
      </p:sp>
      <p:sp>
        <p:nvSpPr>
          <p:cNvPr id="3088" name="Rectangle 15"/>
          <p:cNvSpPr>
            <a:spLocks noChangeArrowheads="1"/>
          </p:cNvSpPr>
          <p:nvPr/>
        </p:nvSpPr>
        <p:spPr bwMode="auto">
          <a:xfrm>
            <a:off x="6343650" y="0"/>
            <a:ext cx="876300" cy="492125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200">
                <a:solidFill>
                  <a:srgbClr val="FFFFFF"/>
                </a:solidFill>
              </a:rPr>
              <a:t> </a:t>
            </a:r>
          </a:p>
          <a:p>
            <a:pPr algn="ctr"/>
            <a:r>
              <a:rPr lang="en-US" altLang="en-US" sz="1200">
                <a:solidFill>
                  <a:srgbClr val="FFFFFF"/>
                </a:solidFill>
              </a:rPr>
              <a:t>Bus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NZ"/>
          </a:p>
        </p:txBody>
      </p:sp>
      <p:pic>
        <p:nvPicPr>
          <p:cNvPr id="4099" name="Picture 2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 descr="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57250"/>
            <a:ext cx="40005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 descr="Cov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619250"/>
            <a:ext cx="2800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5" descr="Co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3429000"/>
            <a:ext cx="2800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6" descr="Cov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5191125"/>
            <a:ext cx="2800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 descr="Cov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619250"/>
            <a:ext cx="2800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8" descr="Cove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3429000"/>
            <a:ext cx="2800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9" descr="Cove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5191125"/>
            <a:ext cx="2800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0" descr="Cov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Rectangle 11"/>
          <p:cNvSpPr>
            <a:spLocks noChangeArrowheads="1"/>
          </p:cNvSpPr>
          <p:nvPr/>
        </p:nvSpPr>
        <p:spPr bwMode="auto">
          <a:xfrm>
            <a:off x="7629525" y="5191125"/>
            <a:ext cx="151447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NZ"/>
          </a:p>
        </p:txBody>
      </p:sp>
      <p:pic>
        <p:nvPicPr>
          <p:cNvPr id="5123" name="Picture 2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 descr="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57250"/>
            <a:ext cx="40005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 descr="Cov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3429000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Co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5191125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6" descr="Cov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666875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7" descr="Cov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3429000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8" descr="Cove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5191125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9" descr="Cove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666875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0" descr="Cov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2" name="Rectangle 11"/>
          <p:cNvSpPr>
            <a:spLocks noChangeArrowheads="1"/>
          </p:cNvSpPr>
          <p:nvPr/>
        </p:nvSpPr>
        <p:spPr bwMode="auto">
          <a:xfrm>
            <a:off x="7629525" y="5238750"/>
            <a:ext cx="14668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NZ"/>
          </a:p>
        </p:txBody>
      </p:sp>
      <p:pic>
        <p:nvPicPr>
          <p:cNvPr id="6147" name="Picture 2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" descr="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57250"/>
            <a:ext cx="40005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 descr="Cov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3429000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 descr="Co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191125"/>
            <a:ext cx="2619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 descr="Cov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666875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" descr="Cov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3429000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 descr="Cove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5191125"/>
            <a:ext cx="2619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9" descr="Cove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5191125"/>
            <a:ext cx="2619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0" descr="Cove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666875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1" descr="Cove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Rectangle 12"/>
          <p:cNvSpPr>
            <a:spLocks noChangeArrowheads="1"/>
          </p:cNvSpPr>
          <p:nvPr/>
        </p:nvSpPr>
        <p:spPr bwMode="auto">
          <a:xfrm>
            <a:off x="7600950" y="3524250"/>
            <a:ext cx="1543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NZ"/>
          </a:p>
        </p:txBody>
      </p:sp>
      <p:pic>
        <p:nvPicPr>
          <p:cNvPr id="7171" name="Picture 2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3" descr="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57250"/>
            <a:ext cx="40005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Cov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666875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 descr="Cov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191000"/>
            <a:ext cx="40005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5334000" y="2143125"/>
            <a:ext cx="8572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000">
                <a:solidFill>
                  <a:srgbClr val="000000"/>
                </a:solidFill>
                <a:latin typeface="Trebuchet MS" pitchFamily="34" charset="0"/>
              </a:rPr>
              <a:t>Minutes Late</a:t>
            </a:r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7381875" y="2143125"/>
            <a:ext cx="8572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  <a:r>
              <a:rPr lang="en-US" altLang="en-US" sz="1000">
                <a:solidFill>
                  <a:srgbClr val="000000"/>
                </a:solidFill>
                <a:latin typeface="Trebuchet MS" pitchFamily="34" charset="0"/>
              </a:rPr>
              <a:t>Minutes Early</a:t>
            </a:r>
          </a:p>
        </p:txBody>
      </p:sp>
      <p:pic>
        <p:nvPicPr>
          <p:cNvPr id="7177" name="Picture 8" descr="Cov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175" y="4333875"/>
            <a:ext cx="309562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9" descr="Cov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2000250"/>
            <a:ext cx="16192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0" descr="Cove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2000250"/>
            <a:ext cx="16192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1" descr="Cove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5000625"/>
            <a:ext cx="2809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12" descr="Cov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13"/>
          <p:cNvSpPr>
            <a:spLocks noChangeArrowheads="1"/>
          </p:cNvSpPr>
          <p:nvPr/>
        </p:nvSpPr>
        <p:spPr bwMode="auto">
          <a:xfrm>
            <a:off x="7629525" y="95250"/>
            <a:ext cx="15144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100">
                <a:solidFill>
                  <a:srgbClr val="000000"/>
                </a:solidFill>
                <a:sym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ECan cov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8"/>
          <p:cNvSpPr txBox="1">
            <a:spLocks noChangeArrowheads="1"/>
          </p:cNvSpPr>
          <p:nvPr/>
        </p:nvSpPr>
        <p:spPr bwMode="auto">
          <a:xfrm>
            <a:off x="1331913" y="1125538"/>
            <a:ext cx="41767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474747"/>
                </a:solidFill>
                <a:latin typeface="Trebuchet MS Bold" charset="0"/>
              </a:rPr>
              <a:t>Example</a:t>
            </a:r>
          </a:p>
        </p:txBody>
      </p:sp>
      <p:sp>
        <p:nvSpPr>
          <p:cNvPr id="8196" name="Platshållare för datum 3"/>
          <p:cNvSpPr txBox="1">
            <a:spLocks noGrp="1"/>
          </p:cNvSpPr>
          <p:nvPr/>
        </p:nvSpPr>
        <p:spPr bwMode="auto">
          <a:xfrm>
            <a:off x="5508625" y="1125538"/>
            <a:ext cx="21590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667366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r>
              <a:rPr lang="en-US" altLang="en-US" sz="1800" b="1">
                <a:solidFill>
                  <a:srgbClr val="474747"/>
                </a:solidFill>
                <a:latin typeface="Trebuchet MS" pitchFamily="34" charset="0"/>
              </a:rPr>
              <a:t>2016-02-17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searchFirstNZECan_PPTTemplate">
  <a:themeElements>
    <a:clrScheme name="ResearchFirstNZECan_PPT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searchFirstNZECan_PPTTemplat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667366"/>
            </a:solidFill>
            <a:effectLst/>
            <a:latin typeface="Arial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667366"/>
            </a:solidFill>
            <a:effectLst/>
            <a:latin typeface="Arial" pitchFamily="34" charset="0"/>
            <a:ea typeface="MS PGothic" pitchFamily="34" charset="-128"/>
          </a:defRPr>
        </a:defPPr>
      </a:lstStyle>
    </a:lnDef>
  </a:objectDefaults>
  <a:extraClrSchemeLst>
    <a:extraClrScheme>
      <a:clrScheme name="ResearchFirstNZECan_PPT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searchFirstNZECan_PPT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searchFirstNZECan_PPT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searchFirstNZECan_PPT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searchFirstNZECan_PPT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searchFirstNZECan_PPT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searchFirstNZECan_PPT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searchFirstNZECan_PPT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searchFirstNZECan_PPT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searchFirstNZECan_PPT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searchFirstNZECan_PPT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searchFirstNZECan_PPT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76ae9907ddb46c8a9f5f3ad8d92585a xmlns="68956488-3623-419c-842c-edb4c60dd734">
      <Terms xmlns="http://schemas.microsoft.com/office/infopath/2007/PartnerControls">
        <TermInfo xmlns="http://schemas.microsoft.com/office/infopath/2007/PartnerControls">
          <TermName xmlns="http://schemas.microsoft.com/office/infopath/2007/PartnerControls">Public Transport</TermName>
          <TermId xmlns="http://schemas.microsoft.com/office/infopath/2007/PartnerControls">db34daf3-0202-497f-8800-3cd592bc7d21</TermId>
        </TermInfo>
      </Terms>
    </f76ae9907ddb46c8a9f5f3ad8d92585a>
    <Ecan_Locations xmlns="81541d82-f503-41ac-a2ba-c1b3c758b2bc" xsi:nil="true"/>
    <Activity xmlns="81541d82-f503-41ac-a2ba-c1b3c758b2bc" xsi:nil="true"/>
    <Year xmlns="81541d82-f503-41ac-a2ba-c1b3c758b2bc">2016</Year>
    <Document_Type xmlns="81541d82-f503-41ac-a2ba-c1b3c758b2bc">RESEARCH Analysis, calculation, working, data, testing</Document_Type>
    <Keyword xmlns="81541d82-f503-41ac-a2ba-c1b3c758b2bc">Mystery Shopper</Keyword>
    <TaxCatchAll xmlns="81541d82-f503-41ac-a2ba-c1b3c758b2bc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4D78D48C130F43893E88049E4CACF0" ma:contentTypeVersion="12" ma:contentTypeDescription="Create a new document." ma:contentTypeScope="" ma:versionID="7973d7b7f29252642493099af2c335f0">
  <xsd:schema xmlns:xsd="http://www.w3.org/2001/XMLSchema" xmlns:xs="http://www.w3.org/2001/XMLSchema" xmlns:p="http://schemas.microsoft.com/office/2006/metadata/properties" xmlns:ns2="81541d82-f503-41ac-a2ba-c1b3c758b2bc" xmlns:ns3="68956488-3623-419c-842c-edb4c60dd734" targetNamespace="http://schemas.microsoft.com/office/2006/metadata/properties" ma:root="true" ma:fieldsID="fea30459704eab5b51bdda5b70df991a" ns2:_="" ns3:_="">
    <xsd:import namespace="81541d82-f503-41ac-a2ba-c1b3c758b2bc"/>
    <xsd:import namespace="68956488-3623-419c-842c-edb4c60dd734"/>
    <xsd:element name="properties">
      <xsd:complexType>
        <xsd:sequence>
          <xsd:element name="documentManagement">
            <xsd:complexType>
              <xsd:all>
                <xsd:element ref="ns2:Document_Type"/>
                <xsd:element ref="ns2:Ecan_Locations" minOccurs="0"/>
                <xsd:element ref="ns3:f76ae9907ddb46c8a9f5f3ad8d92585a" minOccurs="0"/>
                <xsd:element ref="ns2:TaxCatchAll" minOccurs="0"/>
                <xsd:element ref="ns2:Activity" minOccurs="0"/>
                <xsd:element ref="ns2:Year" minOccurs="0"/>
                <xsd:element ref="ns2:Keywor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541d82-f503-41ac-a2ba-c1b3c758b2bc" elementFormDefault="qualified">
    <xsd:import namespace="http://schemas.microsoft.com/office/2006/documentManagement/types"/>
    <xsd:import namespace="http://schemas.microsoft.com/office/infopath/2007/PartnerControls"/>
    <xsd:element name="Document_Type" ma:index="1" ma:displayName="Document Type" ma:format="Dropdown" ma:internalName="Document_Type">
      <xsd:simpleType>
        <xsd:restriction base="dms:Choice">
          <xsd:enumeration value="CERTIFICATION Application, consent, licences"/>
          <xsd:enumeration value="CONTRACT Agreement, MOU, SLA, LOA, variation, lease"/>
          <xsd:enumeration value="CORRESPONDENCE Memo, email, letter, filenote"/>
          <xsd:enumeration value="CULTURAL PLANS AND ASSESSMENTS"/>
          <xsd:enumeration value="DRAWING As-built, diagram, charts, plan, map"/>
          <xsd:enumeration value="EDUCATION Curriculum, course outline, handbook, teaching material, assessments, exams"/>
          <xsd:enumeration value="IMAGE Photo, multimedia"/>
          <xsd:enumeration value="KNOWLEDGE Article, white papers, how to’s, FAQs, third party reference material"/>
          <xsd:enumeration value="MEETING Agenda, minutes, action list"/>
          <xsd:enumeration value="PLANNING Strategy, operations, business case, budget, forecast, proposal"/>
          <xsd:enumeration value="POLICY AND PROCEDURES Processes, guidelines, ops notes, deskfiles"/>
          <xsd:enumeration value="PUBLICATION Brochures, prospectus, presentations"/>
          <xsd:enumeration value="REPORT Review, briefing, dashboard, annual, progress, surveys, performance review, recruitment results"/>
          <xsd:enumeration value="RESEARCH Analysis, calculation, working, data, testing"/>
          <xsd:enumeration value="SALES AND PURCHASES Supplier info, tender, RFP, quote, invoice"/>
          <xsd:enumeration value="SPECIFICATION Requirements, standards, job description, configuration"/>
          <xsd:enumeration value="TEMPLATE Form, checklist, matrix, model"/>
        </xsd:restriction>
      </xsd:simpleType>
    </xsd:element>
    <xsd:element name="Ecan_Locations" ma:index="2" nillable="true" ma:displayName="ECan Locations" ma:format="Dropdown" ma:internalName="Ecan_Locations">
      <xsd:simpleType>
        <xsd:restriction base="dms:Choice">
          <xsd:enumeration value="AMBERLEY, 5 Markham Street"/>
          <xsd:enumeration value="ASHBURTON, 4 McNally St"/>
          <xsd:enumeration value="CHEVIOT, 39 Hall St"/>
          <xsd:enumeration value="CHRISTCHURCH, 17 Birmingham Drive"/>
          <xsd:enumeration value="CHRISTCHURCH, Unit 12, 9 Craft Place"/>
          <xsd:enumeration value="CHRISTCHURCH, Civil Defence, Chester St West"/>
          <xsd:enumeration value="CHRISTCHURCH, 5 Sir William Pickering Drive"/>
          <xsd:enumeration value="CHRISTCHURCH, 17 Sir Gil Simpson Drive"/>
          <xsd:enumeration value="CHRISTCHURCH, NIWA, 10 Kyle Street"/>
          <xsd:enumeration value="KAIKOURA, 73 Beach Road"/>
          <xsd:enumeration value="KAINGA, 1330 Main North Road"/>
          <xsd:enumeration value="LINCOLN Ellesmere Centre, 24 Edward Street"/>
          <xsd:enumeration value="LINCOLN, Ag Research, Crn. Springs Road and Gerald Street"/>
          <xsd:enumeration value="LITTLE RIVER"/>
          <xsd:enumeration value="LYTTELTON Office, 5 Norwich Quay"/>
          <xsd:enumeration value="TAI TAPU"/>
          <xsd:enumeration value="TEMUKA, 12 Domain Avenue"/>
          <xsd:enumeration value="TIMARU, 75 Church Street"/>
          <xsd:enumeration value="TWIZEL, 16 Hooker Crescent"/>
        </xsd:restriction>
      </xsd:simpleType>
    </xsd:element>
    <xsd:element name="TaxCatchAll" ma:index="8" nillable="true" ma:displayName="Taxonomy Catch All Column" ma:description="" ma:hidden="true" ma:list="{53f071f2-8d11-4a40-b2dd-3b2b72d036cf}" ma:internalName="TaxCatchAll" ma:showField="CatchAllData" ma:web="81541d82-f503-41ac-a2ba-c1b3c758b2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tivity" ma:index="13" nillable="true" ma:displayName="Activity" ma:format="Dropdown" ma:internalName="Activity">
      <xsd:simpleType>
        <xsd:restriction base="dms:Choice">
          <xsd:enumeration value="Activity#1"/>
          <xsd:enumeration value="Activity#2"/>
          <xsd:enumeration value="Activity#3"/>
        </xsd:restriction>
      </xsd:simpleType>
    </xsd:element>
    <xsd:element name="Year" ma:index="14" nillable="true" ma:displayName="Year" ma:default="2015" ma:format="Dropdown" ma:internalName="Year0">
      <xsd:simpleType>
        <xsd:restriction base="dms:Choice">
          <xsd:enumeration value="2000"/>
          <xsd:enumeration value="2001"/>
          <xsd:enumeration value="2002"/>
          <xsd:enumeration value="2003"/>
          <xsd:enumeration value="2004"/>
          <xsd:enumeration value="2005"/>
          <xsd:enumeration value="2006"/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Keyword" ma:index="15" nillable="true" ma:displayName="Keyword" ma:format="Dropdown" ma:internalName="Keyword0">
      <xsd:simpleType>
        <xsd:restriction base="dms:Choice">
          <xsd:enumeration value="Average Pax loads"/>
          <xsd:enumeration value="Behavioural Change Project"/>
          <xsd:enumeration value="Bubble Maps"/>
          <xsd:enumeration value="Bus Stops"/>
          <xsd:enumeration value="Hubb and Spokes"/>
          <xsd:enumeration value="Patronage"/>
          <xsd:enumeration value="Mystery Shopper"/>
          <xsd:enumeration value="Metro Users Survey"/>
          <xsd:enumeration value="Surveys"/>
          <xsd:enumeration value="Trip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956488-3623-419c-842c-edb4c60dd734" elementFormDefault="qualified">
    <xsd:import namespace="http://schemas.microsoft.com/office/2006/documentManagement/types"/>
    <xsd:import namespace="http://schemas.microsoft.com/office/infopath/2007/PartnerControls"/>
    <xsd:element name="f76ae9907ddb46c8a9f5f3ad8d92585a" ma:index="7" nillable="true" ma:taxonomy="true" ma:internalName="f76ae9907ddb46c8a9f5f3ad8d92585a" ma:taxonomyFieldName="Orgstructure" ma:displayName="Orgstructure" ma:default="100;#Passenger Transport|db34daf3-0202-497f-8800-3cd592bc7d21" ma:fieldId="{f76ae990-7ddb-46c8-a9f5-f3ad8d92585a}" ma:sspId="f0d0d9a1-0fc3-4114-86e2-bead3045aad4" ma:termSetId="ca7645ed-e989-4ee2-9df6-a0e086e44802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Content Type"/>
        <xsd:element ref="dc:title" minOccurs="0" maxOccurs="1" ma:index="4" ma:displayName="Title: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5E3026-F159-461F-8BF1-CEADA72E03F4}">
  <ds:schemaRefs>
    <ds:schemaRef ds:uri="http://schemas.microsoft.com/office/infopath/2007/PartnerControls"/>
    <ds:schemaRef ds:uri="http://purl.org/dc/dcmitype/"/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68956488-3623-419c-842c-edb4c60dd734"/>
    <ds:schemaRef ds:uri="81541d82-f503-41ac-a2ba-c1b3c758b2bc"/>
  </ds:schemaRefs>
</ds:datastoreItem>
</file>

<file path=customXml/itemProps2.xml><?xml version="1.0" encoding="utf-8"?>
<ds:datastoreItem xmlns:ds="http://schemas.openxmlformats.org/officeDocument/2006/customXml" ds:itemID="{E57CB2E8-145B-49A2-B23B-E541D45C69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EDD07E-5072-4E11-BE71-ABB7915DD9BF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9BAA677B-06EE-4733-96CB-D6231388CD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541d82-f503-41ac-a2ba-c1b3c758b2bc"/>
    <ds:schemaRef ds:uri="68956488-3623-419c-842c-edb4c60dd7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55</Words>
  <Application>Microsoft Office PowerPoint</Application>
  <PresentationFormat>On-screen Show (4:3)</PresentationFormat>
  <Paragraphs>35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Arial</vt:lpstr>
      <vt:lpstr>Trebuchet MS</vt:lpstr>
      <vt:lpstr>Trebuchet MS Bold</vt:lpstr>
      <vt:lpstr>Verdana</vt:lpstr>
      <vt:lpstr>ResearchFirstNZECan_PPTTemplate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Clough</dc:creator>
  <cp:lastModifiedBy>Sharon Clough</cp:lastModifiedBy>
  <cp:revision>21</cp:revision>
  <dcterms:created xsi:type="dcterms:W3CDTF">2012-05-14T07:12:44Z</dcterms:created>
  <dcterms:modified xsi:type="dcterms:W3CDTF">2016-02-18T20:11:40Z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0x0101009D4D78D48C130F43893E88049E4CACF0</vt:lpwstr>
  </property>
  <property fmtid="{D5CDD505-2E9C-101B-9397-08002B2CF9AE}" pid="3" name="Orgstructure">
    <vt:lpwstr>100</vt:lpwstr>
  </property>
</Properties>
</file>