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8.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slideLayouts/slideLayout17.xml" ContentType="application/vnd.openxmlformats-officedocument.presentationml.slideLayout+xml"/>
  <Override PartName="/ppt/notesSlides/notesSlide7.xml" ContentType="application/vnd.openxmlformats-officedocument.presentationml.notesSlide+xml"/>
  <Override PartName="/ppt/slideLayouts/slideLayout18.xml" ContentType="application/vnd.openxmlformats-officedocument.presentationml.slideLayout+xml"/>
  <Override PartName="/ppt/slideLayouts/slideLayout22.xml" ContentType="application/vnd.openxmlformats-officedocument.presentationml.slideLayout+xml"/>
  <Override PartName="/ppt/notesSlides/notesSlide5.xml" ContentType="application/vnd.openxmlformats-officedocument.presentationml.notesSlide+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notesSlides/notesSlide6.xml" ContentType="application/vnd.openxmlformats-officedocument.presentationml.notesSlide+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8.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2"/>
  </p:notesMasterIdLst>
  <p:sldIdLst>
    <p:sldId id="257" r:id="rId3"/>
    <p:sldId id="264" r:id="rId4"/>
    <p:sldId id="289" r:id="rId5"/>
    <p:sldId id="277" r:id="rId6"/>
    <p:sldId id="285" r:id="rId7"/>
    <p:sldId id="299" r:id="rId8"/>
    <p:sldId id="300" r:id="rId9"/>
    <p:sldId id="301" r:id="rId10"/>
    <p:sldId id="278" r:id="rId11"/>
    <p:sldId id="270" r:id="rId12"/>
    <p:sldId id="279" r:id="rId13"/>
    <p:sldId id="267" r:id="rId14"/>
    <p:sldId id="280" r:id="rId15"/>
    <p:sldId id="281" r:id="rId16"/>
    <p:sldId id="282" r:id="rId17"/>
    <p:sldId id="307" r:id="rId18"/>
    <p:sldId id="283" r:id="rId19"/>
    <p:sldId id="303" r:id="rId20"/>
    <p:sldId id="304" r:id="rId21"/>
    <p:sldId id="305" r:id="rId22"/>
    <p:sldId id="308" r:id="rId23"/>
    <p:sldId id="306" r:id="rId24"/>
    <p:sldId id="302" r:id="rId25"/>
    <p:sldId id="317" r:id="rId26"/>
    <p:sldId id="318" r:id="rId27"/>
    <p:sldId id="284" r:id="rId28"/>
    <p:sldId id="287" r:id="rId29"/>
    <p:sldId id="293" r:id="rId30"/>
    <p:sldId id="292" r:id="rId31"/>
    <p:sldId id="309" r:id="rId32"/>
    <p:sldId id="310" r:id="rId33"/>
    <p:sldId id="311" r:id="rId34"/>
    <p:sldId id="312" r:id="rId35"/>
    <p:sldId id="313" r:id="rId36"/>
    <p:sldId id="314" r:id="rId37"/>
    <p:sldId id="315" r:id="rId38"/>
    <p:sldId id="316" r:id="rId39"/>
    <p:sldId id="274" r:id="rId40"/>
    <p:sldId id="261"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76994" autoAdjust="0"/>
  </p:normalViewPr>
  <p:slideViewPr>
    <p:cSldViewPr snapToGrid="0">
      <p:cViewPr varScale="1">
        <p:scale>
          <a:sx n="90" d="100"/>
          <a:sy n="90" d="100"/>
        </p:scale>
        <p:origin x="1392"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customXml" Target="../customXml/item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FB4897-AEC3-4F40-92FB-60E62B22CFFA}" type="datetimeFigureOut">
              <a:rPr lang="en-NZ" smtClean="0"/>
              <a:t>7/12/2021</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99E902-8010-420B-ACA2-0E5182FC7BB3}" type="slidenum">
              <a:rPr lang="en-NZ" smtClean="0"/>
              <a:t>‹#›</a:t>
            </a:fld>
            <a:endParaRPr lang="en-NZ"/>
          </a:p>
        </p:txBody>
      </p:sp>
    </p:spTree>
    <p:extLst>
      <p:ext uri="{BB962C8B-B14F-4D97-AF65-F5344CB8AC3E}">
        <p14:creationId xmlns:p14="http://schemas.microsoft.com/office/powerpoint/2010/main" val="396537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eea.un.org/ecosystem-accounting"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Shifting to a performance economy, where stocks are managed for the long term</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4</a:t>
            </a:fld>
            <a:endParaRPr lang="en-NZ"/>
          </a:p>
        </p:txBody>
      </p:sp>
    </p:spTree>
    <p:extLst>
      <p:ext uri="{BB962C8B-B14F-4D97-AF65-F5344CB8AC3E}">
        <p14:creationId xmlns:p14="http://schemas.microsoft.com/office/powerpoint/2010/main" val="1804148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9E902-8010-420B-ACA2-0E5182FC7BB3}"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2551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9E902-8010-420B-ACA2-0E5182FC7BB3}"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7769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9E902-8010-420B-ACA2-0E5182FC7BB3}"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6222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Important</a:t>
            </a:r>
            <a:r>
              <a:rPr lang="en-NZ" baseline="0" dirty="0" smtClean="0"/>
              <a:t> we redesign material flows in a way that is consistent with who we are/want to be</a:t>
            </a:r>
          </a:p>
          <a:p>
            <a:endParaRPr lang="en-NZ" baseline="0" dirty="0" smtClean="0"/>
          </a:p>
          <a:p>
            <a:r>
              <a:rPr lang="en-NZ" baseline="0" dirty="0" smtClean="0"/>
              <a:t>The bioeconomy in NZ accounts for nearly half of our emissions profile</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5</a:t>
            </a:fld>
            <a:endParaRPr lang="en-NZ"/>
          </a:p>
        </p:txBody>
      </p:sp>
    </p:spTree>
    <p:extLst>
      <p:ext uri="{BB962C8B-B14F-4D97-AF65-F5344CB8AC3E}">
        <p14:creationId xmlns:p14="http://schemas.microsoft.com/office/powerpoint/2010/main" val="210237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NZ" sz="1200" i="1" kern="1200" dirty="0" smtClean="0">
                <a:solidFill>
                  <a:schemeClr val="tx1"/>
                </a:solidFill>
                <a:effectLst/>
                <a:latin typeface="+mn-lt"/>
                <a:ea typeface="+mn-ea"/>
                <a:cs typeface="+mn-cs"/>
              </a:rPr>
              <a:t>Biotechnology vision</a:t>
            </a:r>
            <a:r>
              <a:rPr lang="en-NZ" sz="1200" kern="1200" dirty="0" smtClean="0">
                <a:solidFill>
                  <a:schemeClr val="tx1"/>
                </a:solidFill>
                <a:effectLst/>
                <a:latin typeface="+mn-lt"/>
                <a:ea typeface="+mn-ea"/>
                <a:cs typeface="+mn-cs"/>
              </a:rPr>
              <a:t> emphasises the importance of bio-technology research and application and commercialisation of bio-technology in different sectors;</a:t>
            </a:r>
          </a:p>
          <a:p>
            <a:r>
              <a:rPr lang="en-NZ" sz="1200" kern="1200" dirty="0" smtClean="0">
                <a:solidFill>
                  <a:schemeClr val="tx1"/>
                </a:solidFill>
                <a:effectLst/>
                <a:latin typeface="+mn-lt"/>
                <a:ea typeface="+mn-ea"/>
                <a:cs typeface="+mn-cs"/>
              </a:rPr>
              <a:t> </a:t>
            </a:r>
          </a:p>
          <a:p>
            <a:pPr lvl="0"/>
            <a:r>
              <a:rPr lang="en-NZ" sz="1200" i="1" kern="1200" dirty="0" err="1" smtClean="0">
                <a:solidFill>
                  <a:schemeClr val="tx1"/>
                </a:solidFill>
                <a:effectLst/>
                <a:latin typeface="+mn-lt"/>
                <a:ea typeface="+mn-ea"/>
                <a:cs typeface="+mn-cs"/>
              </a:rPr>
              <a:t>Bioresource</a:t>
            </a:r>
            <a:r>
              <a:rPr lang="en-NZ" sz="1200" i="1" kern="1200" dirty="0" smtClean="0">
                <a:solidFill>
                  <a:schemeClr val="tx1"/>
                </a:solidFill>
                <a:effectLst/>
                <a:latin typeface="+mn-lt"/>
                <a:ea typeface="+mn-ea"/>
                <a:cs typeface="+mn-cs"/>
              </a:rPr>
              <a:t> vision</a:t>
            </a:r>
            <a:r>
              <a:rPr lang="en-NZ" sz="1200" kern="1200" dirty="0" smtClean="0">
                <a:solidFill>
                  <a:schemeClr val="tx1"/>
                </a:solidFill>
                <a:effectLst/>
                <a:latin typeface="+mn-lt"/>
                <a:ea typeface="+mn-ea"/>
                <a:cs typeface="+mn-cs"/>
              </a:rPr>
              <a:t> focuses on the role of research, development, and demonstration (RD &amp;D) related to biological raw materials in sectors such as agriculture, marine, forestry, and bioenergy, as well as on the establishment of new value chains. Whereas the bio-technology vision emphasises a point of departure in the potential applicability of science, the </a:t>
            </a:r>
            <a:r>
              <a:rPr lang="en-NZ" sz="1200" kern="1200" dirty="0" err="1" smtClean="0">
                <a:solidFill>
                  <a:schemeClr val="tx1"/>
                </a:solidFill>
                <a:effectLst/>
                <a:latin typeface="+mn-lt"/>
                <a:ea typeface="+mn-ea"/>
                <a:cs typeface="+mn-cs"/>
              </a:rPr>
              <a:t>bioresource</a:t>
            </a:r>
            <a:r>
              <a:rPr lang="en-NZ" sz="1200" kern="1200" dirty="0" smtClean="0">
                <a:solidFill>
                  <a:schemeClr val="tx1"/>
                </a:solidFill>
                <a:effectLst/>
                <a:latin typeface="+mn-lt"/>
                <a:ea typeface="+mn-ea"/>
                <a:cs typeface="+mn-cs"/>
              </a:rPr>
              <a:t> vision emphasises the potentials in upgrading and conversion of the biological raw materials;</a:t>
            </a:r>
          </a:p>
          <a:p>
            <a:r>
              <a:rPr lang="en-NZ" sz="1200" kern="1200" dirty="0" smtClean="0">
                <a:solidFill>
                  <a:schemeClr val="tx1"/>
                </a:solidFill>
                <a:effectLst/>
                <a:latin typeface="+mn-lt"/>
                <a:ea typeface="+mn-ea"/>
                <a:cs typeface="+mn-cs"/>
              </a:rPr>
              <a:t> </a:t>
            </a:r>
          </a:p>
          <a:p>
            <a:pPr lvl="0"/>
            <a:r>
              <a:rPr lang="en-NZ" sz="1200" i="1" kern="1200" dirty="0" err="1" smtClean="0">
                <a:solidFill>
                  <a:schemeClr val="tx1"/>
                </a:solidFill>
                <a:effectLst/>
                <a:latin typeface="+mn-lt"/>
                <a:ea typeface="+mn-ea"/>
                <a:cs typeface="+mn-cs"/>
              </a:rPr>
              <a:t>Bioecology</a:t>
            </a:r>
            <a:r>
              <a:rPr lang="en-NZ" sz="1200" i="1" kern="1200" dirty="0" smtClean="0">
                <a:solidFill>
                  <a:schemeClr val="tx1"/>
                </a:solidFill>
                <a:effectLst/>
                <a:latin typeface="+mn-lt"/>
                <a:ea typeface="+mn-ea"/>
                <a:cs typeface="+mn-cs"/>
              </a:rPr>
              <a:t> vision</a:t>
            </a:r>
            <a:r>
              <a:rPr lang="en-NZ" sz="1200" kern="1200" dirty="0" smtClean="0">
                <a:solidFill>
                  <a:schemeClr val="tx1"/>
                </a:solidFill>
                <a:effectLst/>
                <a:latin typeface="+mn-lt"/>
                <a:ea typeface="+mn-ea"/>
                <a:cs typeface="+mn-cs"/>
              </a:rPr>
              <a:t> that highlights the importance of ecological processes that optimise the use of energy and nutrients, promote biodiversity and avoid monocultures and soil degradation. While the previous two visions are technology-focused and give central role to RD &amp;D in globalised systems, this vision emphasises the potential for regionally concentrated circular and integrated processes and systems. </a:t>
            </a:r>
          </a:p>
          <a:p>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10</a:t>
            </a:fld>
            <a:endParaRPr lang="en-NZ"/>
          </a:p>
        </p:txBody>
      </p:sp>
    </p:spTree>
    <p:extLst>
      <p:ext uri="{BB962C8B-B14F-4D97-AF65-F5344CB8AC3E}">
        <p14:creationId xmlns:p14="http://schemas.microsoft.com/office/powerpoint/2010/main" val="3836158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Agriculture accounts for 13% of Australia’s emissions profile</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11</a:t>
            </a:fld>
            <a:endParaRPr lang="en-NZ"/>
          </a:p>
        </p:txBody>
      </p:sp>
    </p:spTree>
    <p:extLst>
      <p:ext uri="{BB962C8B-B14F-4D97-AF65-F5344CB8AC3E}">
        <p14:creationId xmlns:p14="http://schemas.microsoft.com/office/powerpoint/2010/main" val="2259991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t>
            </a:r>
            <a:r>
              <a:rPr lang="en-NZ" sz="1200" b="0" i="0" kern="1200" dirty="0" smtClean="0">
                <a:solidFill>
                  <a:schemeClr val="tx1"/>
                </a:solidFill>
                <a:effectLst/>
                <a:latin typeface="+mn-lt"/>
                <a:ea typeface="+mn-ea"/>
                <a:cs typeface="+mn-cs"/>
              </a:rPr>
              <a:t>New Zealand has made the 1.5 degree limit the heart of our domestic climate change legislation. We have committed to a 2050 target and we are revising our Nationally Determined Contribution” – </a:t>
            </a:r>
            <a:r>
              <a:rPr lang="en-NZ" sz="1200" b="0" i="0" kern="1200" dirty="0" err="1" smtClean="0">
                <a:solidFill>
                  <a:schemeClr val="tx1"/>
                </a:solidFill>
                <a:effectLst/>
                <a:latin typeface="+mn-lt"/>
                <a:ea typeface="+mn-ea"/>
                <a:cs typeface="+mn-cs"/>
              </a:rPr>
              <a:t>Jacinda</a:t>
            </a:r>
            <a:r>
              <a:rPr lang="en-NZ" sz="1200" b="0" i="0" kern="1200" dirty="0" smtClean="0">
                <a:solidFill>
                  <a:schemeClr val="tx1"/>
                </a:solidFill>
                <a:effectLst/>
                <a:latin typeface="+mn-lt"/>
                <a:ea typeface="+mn-ea"/>
                <a:cs typeface="+mn-cs"/>
              </a:rPr>
              <a:t> </a:t>
            </a:r>
            <a:r>
              <a:rPr lang="en-NZ" sz="1200" b="0" i="0" kern="1200" dirty="0" err="1" smtClean="0">
                <a:solidFill>
                  <a:schemeClr val="tx1"/>
                </a:solidFill>
                <a:effectLst/>
                <a:latin typeface="+mn-lt"/>
                <a:ea typeface="+mn-ea"/>
                <a:cs typeface="+mn-cs"/>
              </a:rPr>
              <a:t>Adern</a:t>
            </a:r>
            <a:r>
              <a:rPr lang="en-NZ" sz="1200" b="0" i="0" kern="1200" dirty="0" smtClean="0">
                <a:solidFill>
                  <a:schemeClr val="tx1"/>
                </a:solidFill>
                <a:effectLst/>
                <a:latin typeface="+mn-lt"/>
                <a:ea typeface="+mn-ea"/>
                <a:cs typeface="+mn-cs"/>
              </a:rPr>
              <a:t> UNGA 2021</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13</a:t>
            </a:fld>
            <a:endParaRPr lang="en-NZ"/>
          </a:p>
        </p:txBody>
      </p:sp>
    </p:spTree>
    <p:extLst>
      <p:ext uri="{BB962C8B-B14F-4D97-AF65-F5344CB8AC3E}">
        <p14:creationId xmlns:p14="http://schemas.microsoft.com/office/powerpoint/2010/main" val="3475302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smtClean="0"/>
              <a:t>1) Monitor the Circular Economy Transition </a:t>
            </a:r>
          </a:p>
          <a:p>
            <a:r>
              <a:rPr lang="en-NZ" dirty="0" smtClean="0"/>
              <a:t>Monitoring the transition towards a circular economy needs to holistically consider all relevant initiatives – public and private - across the economy. It should capture the full extent of changes happening to the material and waste flows, products over their life cycles, business models, and consumer behaviour, including the economic, environmental and social dimensions of these changes. </a:t>
            </a:r>
          </a:p>
          <a:p>
            <a:endParaRPr lang="en-NZ" dirty="0" smtClean="0"/>
          </a:p>
          <a:p>
            <a:r>
              <a:rPr lang="en-NZ" b="1" dirty="0" smtClean="0"/>
              <a:t>2) Define indicator groups </a:t>
            </a:r>
          </a:p>
          <a:p>
            <a:r>
              <a:rPr lang="en-NZ" dirty="0" smtClean="0"/>
              <a:t>A robust monitoring system for the Circular Economy transition should include: </a:t>
            </a:r>
          </a:p>
          <a:p>
            <a:pPr marL="171450" indent="-171450">
              <a:buFont typeface="Arial" panose="020B0604020202020204" pitchFamily="34" charset="0"/>
              <a:buChar char="•"/>
            </a:pPr>
            <a:r>
              <a:rPr lang="en-NZ" dirty="0" smtClean="0"/>
              <a:t>Material and waste flow indicators to monitor changes throughout the material life cycle including resource efficiency dimensions. </a:t>
            </a:r>
          </a:p>
          <a:p>
            <a:pPr marL="171450" indent="-171450">
              <a:buFont typeface="Arial" panose="020B0604020202020204" pitchFamily="34" charset="0"/>
              <a:buChar char="•"/>
            </a:pPr>
            <a:r>
              <a:rPr lang="en-NZ" dirty="0" smtClean="0"/>
              <a:t>Environmental footprint indicators to capture the impacts across the full life cycle of products and materials, so that spill-over effects are assessed, and planetary boundaries are respected. </a:t>
            </a:r>
          </a:p>
          <a:p>
            <a:pPr marL="171450" indent="-171450">
              <a:buFont typeface="Arial" panose="020B0604020202020204" pitchFamily="34" charset="0"/>
              <a:buChar char="•"/>
            </a:pPr>
            <a:r>
              <a:rPr lang="en-NZ" dirty="0" smtClean="0"/>
              <a:t>Economic and social impact indicators to capture positive as well as negative impacts that may occur during the structural changes of the circular economy transition.  </a:t>
            </a:r>
          </a:p>
          <a:p>
            <a:pPr marL="171450" indent="-171450">
              <a:buFont typeface="Arial" panose="020B0604020202020204" pitchFamily="34" charset="0"/>
              <a:buChar char="•"/>
            </a:pPr>
            <a:r>
              <a:rPr lang="en-NZ" dirty="0" smtClean="0"/>
              <a:t>Policy, process, and behaviour indicators to capture the implementation of specific Circular Economy policy measures and initiatives, in particular for key sectors. </a:t>
            </a:r>
          </a:p>
          <a:p>
            <a:endParaRPr lang="en-NZ" dirty="0" smtClean="0"/>
          </a:p>
          <a:p>
            <a:r>
              <a:rPr lang="en-NZ" b="1" dirty="0" smtClean="0"/>
              <a:t>3)</a:t>
            </a:r>
            <a:r>
              <a:rPr lang="en-NZ" b="1" baseline="0" dirty="0" smtClean="0"/>
              <a:t> </a:t>
            </a:r>
            <a:r>
              <a:rPr lang="en-NZ" b="1" dirty="0" smtClean="0"/>
              <a:t>Follow indicator selection criteria (RACER)</a:t>
            </a:r>
          </a:p>
          <a:p>
            <a:r>
              <a:rPr lang="en-NZ" dirty="0" smtClean="0"/>
              <a:t>Indicators included in a transparent monitoring framework for the Circular Economy transition should follow RACER criteria: Relevant, Accepted, Credible, Easy to monitor, and Robust. However, development of innovative, experimental indicators should also be encouraged, even if not all RACER criteria may initially be fulfilled. </a:t>
            </a:r>
          </a:p>
          <a:p>
            <a:endParaRPr lang="en-NZ" dirty="0" smtClean="0"/>
          </a:p>
          <a:p>
            <a:r>
              <a:rPr lang="en-NZ" b="1" dirty="0" smtClean="0"/>
              <a:t>4) Exploit a wide range of data and information sources </a:t>
            </a:r>
          </a:p>
          <a:p>
            <a:r>
              <a:rPr lang="en-NZ" dirty="0" smtClean="0"/>
              <a:t>The data underpinning a monitoring framework for the Circular Economy Transition may consist of: </a:t>
            </a:r>
          </a:p>
          <a:p>
            <a:pPr marL="171450" indent="-171450">
              <a:buFont typeface="Arial" panose="020B0604020202020204" pitchFamily="34" charset="0"/>
              <a:buChar char="•"/>
            </a:pPr>
            <a:r>
              <a:rPr lang="en-NZ" dirty="0" smtClean="0"/>
              <a:t>Official statistics from the European Statistical System or National Statistical Offices, other data produced by EU institutions, national or local authorities, as well as from international organisations) – Exploiting and integrating official information sources. </a:t>
            </a:r>
          </a:p>
          <a:p>
            <a:pPr marL="171450" indent="-171450">
              <a:buFont typeface="Arial" panose="020B0604020202020204" pitchFamily="34" charset="0"/>
              <a:buChar char="•"/>
            </a:pPr>
            <a:r>
              <a:rPr lang="en-NZ" dirty="0" smtClean="0"/>
              <a:t>Policy information – Tracking policy developments and implementation including qualitative assessments. </a:t>
            </a:r>
          </a:p>
          <a:p>
            <a:pPr marL="171450" indent="-171450">
              <a:buFont typeface="Arial" panose="020B0604020202020204" pitchFamily="34" charset="0"/>
              <a:buChar char="•"/>
            </a:pPr>
            <a:r>
              <a:rPr lang="en-NZ" dirty="0" smtClean="0"/>
              <a:t>New data sources – Exploiting new information sources beyond official statistics, such as data from the private sector and trade associations, research models, or from new applications of digital technologies. </a:t>
            </a:r>
          </a:p>
          <a:p>
            <a:endParaRPr lang="en-NZ" dirty="0" smtClean="0"/>
          </a:p>
          <a:p>
            <a:r>
              <a:rPr lang="en-NZ" b="1" dirty="0" smtClean="0"/>
              <a:t>5) Ensure multilevel monitoring </a:t>
            </a:r>
          </a:p>
          <a:p>
            <a:r>
              <a:rPr lang="en-NZ" dirty="0" smtClean="0"/>
              <a:t>Monitoring should capture changes happening across all levels of the economy. It should address both public and private sector stakeholders, and different governance levels from global to local scale. A well-defined monitoring and governance structure is required to promote the development of coherent metrics that capture the multiple dimensions of the circular economy transition. </a:t>
            </a:r>
          </a:p>
          <a:p>
            <a:endParaRPr lang="en-NZ" dirty="0" smtClean="0"/>
          </a:p>
          <a:p>
            <a:r>
              <a:rPr lang="en-NZ" b="1" dirty="0" smtClean="0"/>
              <a:t>6) Allow for measuring progress towards targets </a:t>
            </a:r>
          </a:p>
          <a:p>
            <a:r>
              <a:rPr lang="en-NZ" dirty="0" smtClean="0"/>
              <a:t>Monitoring Circular Economy implementation should help assess progress to relevant policy targets and objectives, thus helping inform if the right policies are in place and well implemented, or if corrections or new policies are needed. </a:t>
            </a:r>
          </a:p>
          <a:p>
            <a:endParaRPr lang="en-NZ" dirty="0" smtClean="0"/>
          </a:p>
          <a:p>
            <a:r>
              <a:rPr lang="en-NZ" b="1" dirty="0" smtClean="0"/>
              <a:t>7) Ensure visibility and clarity </a:t>
            </a:r>
          </a:p>
          <a:p>
            <a:r>
              <a:rPr lang="en-NZ" dirty="0" smtClean="0"/>
              <a:t>A well-designed Circular Economy monitoring framework will inform policy makers, stakeholders and citizens. Appropriate indicators as well as user friendly methods of communication, such as dashboards, should therefore be identified. Where possible, open data principles should be followed, with data being made fully and freely available.</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17</a:t>
            </a:fld>
            <a:endParaRPr lang="en-NZ"/>
          </a:p>
        </p:txBody>
      </p:sp>
    </p:spTree>
    <p:extLst>
      <p:ext uri="{BB962C8B-B14F-4D97-AF65-F5344CB8AC3E}">
        <p14:creationId xmlns:p14="http://schemas.microsoft.com/office/powerpoint/2010/main" val="188462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hlinkClick r:id="rId3"/>
              </a:rPr>
              <a:t>https://seea.un.org/ecosystem-accounting</a:t>
            </a:r>
            <a:r>
              <a:rPr lang="en-NZ" dirty="0" smtClean="0"/>
              <a:t> </a:t>
            </a:r>
            <a:endParaRPr lang="en-NZ" dirty="0"/>
          </a:p>
        </p:txBody>
      </p:sp>
      <p:sp>
        <p:nvSpPr>
          <p:cNvPr id="4" name="Slide Number Placeholder 3"/>
          <p:cNvSpPr>
            <a:spLocks noGrp="1"/>
          </p:cNvSpPr>
          <p:nvPr>
            <p:ph type="sldNum" sz="quarter" idx="10"/>
          </p:nvPr>
        </p:nvSpPr>
        <p:spPr/>
        <p:txBody>
          <a:bodyPr/>
          <a:lstStyle/>
          <a:p>
            <a:fld id="{A799E902-8010-420B-ACA2-0E5182FC7BB3}" type="slidenum">
              <a:rPr lang="en-NZ" smtClean="0"/>
              <a:t>24</a:t>
            </a:fld>
            <a:endParaRPr lang="en-NZ"/>
          </a:p>
        </p:txBody>
      </p:sp>
    </p:spTree>
    <p:extLst>
      <p:ext uri="{BB962C8B-B14F-4D97-AF65-F5344CB8AC3E}">
        <p14:creationId xmlns:p14="http://schemas.microsoft.com/office/powerpoint/2010/main" val="3113614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9E902-8010-420B-ACA2-0E5182FC7BB3}"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2567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9E902-8010-420B-ACA2-0E5182FC7BB3}"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0286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71691988-7265-4FEA-B8B1-5D0002E372CB}" type="datetimeFigureOut">
              <a:rPr lang="en-CA" smtClean="0"/>
              <a:t>2021-12-07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512825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1691988-7265-4FEA-B8B1-5D0002E372CB}" type="datetimeFigureOut">
              <a:rPr lang="en-CA" smtClean="0"/>
              <a:t>2021-12-07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3540750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1691988-7265-4FEA-B8B1-5D0002E372CB}" type="datetimeFigureOut">
              <a:rPr lang="en-CA" smtClean="0"/>
              <a:t>2021-12-07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1336066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in 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00787" y="3621021"/>
            <a:ext cx="9118036" cy="1752600"/>
          </a:xfrm>
          <a:prstGeom prst="rect">
            <a:avLst/>
          </a:prstGeom>
        </p:spPr>
        <p:txBody>
          <a:bodyPr/>
          <a:lstStyle>
            <a:lvl1pPr marL="0" indent="0" algn="l">
              <a:buNone/>
              <a:defRPr sz="3200">
                <a:solidFill>
                  <a:schemeClr val="tx1">
                    <a:tint val="75000"/>
                  </a:schemeClr>
                </a:solidFill>
              </a:defRPr>
            </a:lvl1pPr>
            <a:lvl2pPr marL="585992" indent="0" algn="ctr">
              <a:buNone/>
              <a:defRPr>
                <a:solidFill>
                  <a:schemeClr val="tx1">
                    <a:tint val="75000"/>
                  </a:schemeClr>
                </a:solidFill>
              </a:defRPr>
            </a:lvl2pPr>
            <a:lvl3pPr marL="1171983" indent="0" algn="ctr">
              <a:buNone/>
              <a:defRPr>
                <a:solidFill>
                  <a:schemeClr val="tx1">
                    <a:tint val="75000"/>
                  </a:schemeClr>
                </a:solidFill>
              </a:defRPr>
            </a:lvl3pPr>
            <a:lvl4pPr marL="1757976" indent="0" algn="ctr">
              <a:buNone/>
              <a:defRPr>
                <a:solidFill>
                  <a:schemeClr val="tx1">
                    <a:tint val="75000"/>
                  </a:schemeClr>
                </a:solidFill>
              </a:defRPr>
            </a:lvl4pPr>
            <a:lvl5pPr marL="2343965" indent="0" algn="ctr">
              <a:buNone/>
              <a:defRPr>
                <a:solidFill>
                  <a:schemeClr val="tx1">
                    <a:tint val="75000"/>
                  </a:schemeClr>
                </a:solidFill>
              </a:defRPr>
            </a:lvl5pPr>
            <a:lvl6pPr marL="2929959" indent="0" algn="ctr">
              <a:buNone/>
              <a:defRPr>
                <a:solidFill>
                  <a:schemeClr val="tx1">
                    <a:tint val="75000"/>
                  </a:schemeClr>
                </a:solidFill>
              </a:defRPr>
            </a:lvl6pPr>
            <a:lvl7pPr marL="3515949" indent="0" algn="ctr">
              <a:buNone/>
              <a:defRPr>
                <a:solidFill>
                  <a:schemeClr val="tx1">
                    <a:tint val="75000"/>
                  </a:schemeClr>
                </a:solidFill>
              </a:defRPr>
            </a:lvl7pPr>
            <a:lvl8pPr marL="4101943" indent="0" algn="ctr">
              <a:buNone/>
              <a:defRPr>
                <a:solidFill>
                  <a:schemeClr val="tx1">
                    <a:tint val="75000"/>
                  </a:schemeClr>
                </a:solidFill>
              </a:defRPr>
            </a:lvl8pPr>
            <a:lvl9pPr marL="4687933" indent="0" algn="ctr">
              <a:buNone/>
              <a:defRPr>
                <a:solidFill>
                  <a:schemeClr val="tx1">
                    <a:tint val="75000"/>
                  </a:schemeClr>
                </a:solidFill>
              </a:defRPr>
            </a:lvl9pPr>
          </a:lstStyle>
          <a:p>
            <a:r>
              <a:rPr lang="en-US" dirty="0" smtClean="0"/>
              <a:t>Sub Heading</a:t>
            </a:r>
            <a:endParaRPr lang="en-NZ" dirty="0"/>
          </a:p>
        </p:txBody>
      </p:sp>
      <p:sp>
        <p:nvSpPr>
          <p:cNvPr id="7" name="Title 6"/>
          <p:cNvSpPr>
            <a:spLocks noGrp="1"/>
          </p:cNvSpPr>
          <p:nvPr>
            <p:ph type="title" hasCustomPrompt="1"/>
          </p:nvPr>
        </p:nvSpPr>
        <p:spPr>
          <a:xfrm>
            <a:off x="1300784" y="2084853"/>
            <a:ext cx="10515600" cy="1325033"/>
          </a:xfrm>
          <a:prstGeom prst="rect">
            <a:avLst/>
          </a:prstGeom>
        </p:spPr>
        <p:txBody>
          <a:bodyPr/>
          <a:lstStyle>
            <a:lvl1pPr algn="l">
              <a:defRPr sz="5067" b="1">
                <a:latin typeface="+mj-lt"/>
              </a:defRPr>
            </a:lvl1pPr>
          </a:lstStyle>
          <a:p>
            <a:r>
              <a:rPr lang="en-US" dirty="0" smtClean="0"/>
              <a:t>Title Heading</a:t>
            </a:r>
            <a:endParaRPr lang="en-NZ"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5467" y="644691"/>
            <a:ext cx="3266096" cy="603501"/>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8181" y="4728282"/>
            <a:ext cx="4463819" cy="2117135"/>
          </a:xfrm>
          <a:prstGeom prst="rect">
            <a:avLst/>
          </a:prstGeom>
        </p:spPr>
      </p:pic>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60891" y="6354090"/>
            <a:ext cx="1440160" cy="147252"/>
          </a:xfrm>
          <a:prstGeom prst="rect">
            <a:avLst/>
          </a:prstGeom>
        </p:spPr>
      </p:pic>
      <p:cxnSp>
        <p:nvCxnSpPr>
          <p:cNvPr id="8" name="Straight Connector 7"/>
          <p:cNvCxnSpPr/>
          <p:nvPr userDrawn="1"/>
        </p:nvCxnSpPr>
        <p:spPr>
          <a:xfrm>
            <a:off x="1295467" y="1700808"/>
            <a:ext cx="9601067"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0439563"/>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in 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00787" y="3621021"/>
            <a:ext cx="9118036" cy="1752600"/>
          </a:xfrm>
          <a:prstGeom prst="rect">
            <a:avLst/>
          </a:prstGeom>
        </p:spPr>
        <p:txBody>
          <a:bodyPr/>
          <a:lstStyle>
            <a:lvl1pPr marL="0" indent="0" algn="l">
              <a:buNone/>
              <a:defRPr sz="3200">
                <a:solidFill>
                  <a:schemeClr val="tx1">
                    <a:tint val="75000"/>
                  </a:schemeClr>
                </a:solidFill>
              </a:defRPr>
            </a:lvl1pPr>
            <a:lvl2pPr marL="585992" indent="0" algn="ctr">
              <a:buNone/>
              <a:defRPr>
                <a:solidFill>
                  <a:schemeClr val="tx1">
                    <a:tint val="75000"/>
                  </a:schemeClr>
                </a:solidFill>
              </a:defRPr>
            </a:lvl2pPr>
            <a:lvl3pPr marL="1171983" indent="0" algn="ctr">
              <a:buNone/>
              <a:defRPr>
                <a:solidFill>
                  <a:schemeClr val="tx1">
                    <a:tint val="75000"/>
                  </a:schemeClr>
                </a:solidFill>
              </a:defRPr>
            </a:lvl3pPr>
            <a:lvl4pPr marL="1757976" indent="0" algn="ctr">
              <a:buNone/>
              <a:defRPr>
                <a:solidFill>
                  <a:schemeClr val="tx1">
                    <a:tint val="75000"/>
                  </a:schemeClr>
                </a:solidFill>
              </a:defRPr>
            </a:lvl4pPr>
            <a:lvl5pPr marL="2343965" indent="0" algn="ctr">
              <a:buNone/>
              <a:defRPr>
                <a:solidFill>
                  <a:schemeClr val="tx1">
                    <a:tint val="75000"/>
                  </a:schemeClr>
                </a:solidFill>
              </a:defRPr>
            </a:lvl5pPr>
            <a:lvl6pPr marL="2929959" indent="0" algn="ctr">
              <a:buNone/>
              <a:defRPr>
                <a:solidFill>
                  <a:schemeClr val="tx1">
                    <a:tint val="75000"/>
                  </a:schemeClr>
                </a:solidFill>
              </a:defRPr>
            </a:lvl6pPr>
            <a:lvl7pPr marL="3515949" indent="0" algn="ctr">
              <a:buNone/>
              <a:defRPr>
                <a:solidFill>
                  <a:schemeClr val="tx1">
                    <a:tint val="75000"/>
                  </a:schemeClr>
                </a:solidFill>
              </a:defRPr>
            </a:lvl7pPr>
            <a:lvl8pPr marL="4101943" indent="0" algn="ctr">
              <a:buNone/>
              <a:defRPr>
                <a:solidFill>
                  <a:schemeClr val="tx1">
                    <a:tint val="75000"/>
                  </a:schemeClr>
                </a:solidFill>
              </a:defRPr>
            </a:lvl8pPr>
            <a:lvl9pPr marL="4687933" indent="0" algn="ctr">
              <a:buNone/>
              <a:defRPr>
                <a:solidFill>
                  <a:schemeClr val="tx1">
                    <a:tint val="75000"/>
                  </a:schemeClr>
                </a:solidFill>
              </a:defRPr>
            </a:lvl9pPr>
          </a:lstStyle>
          <a:p>
            <a:r>
              <a:rPr lang="en-US" dirty="0" smtClean="0"/>
              <a:t>Sub Heading</a:t>
            </a:r>
            <a:endParaRPr lang="en-NZ" dirty="0"/>
          </a:p>
        </p:txBody>
      </p:sp>
      <p:sp>
        <p:nvSpPr>
          <p:cNvPr id="7" name="Title 6"/>
          <p:cNvSpPr>
            <a:spLocks noGrp="1"/>
          </p:cNvSpPr>
          <p:nvPr>
            <p:ph type="title" hasCustomPrompt="1"/>
          </p:nvPr>
        </p:nvSpPr>
        <p:spPr>
          <a:xfrm>
            <a:off x="1300784" y="2084853"/>
            <a:ext cx="10515600" cy="1325033"/>
          </a:xfrm>
          <a:prstGeom prst="rect">
            <a:avLst/>
          </a:prstGeom>
        </p:spPr>
        <p:txBody>
          <a:bodyPr/>
          <a:lstStyle>
            <a:lvl1pPr algn="l">
              <a:defRPr sz="5067" b="1">
                <a:latin typeface="+mj-lt"/>
              </a:defRPr>
            </a:lvl1pPr>
          </a:lstStyle>
          <a:p>
            <a:r>
              <a:rPr lang="en-US" dirty="0" smtClean="0"/>
              <a:t>Title Heading</a:t>
            </a:r>
            <a:endParaRPr lang="en-NZ"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5467" y="644691"/>
            <a:ext cx="3266096" cy="603501"/>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8181" y="4728282"/>
            <a:ext cx="4463819" cy="2117135"/>
          </a:xfrm>
          <a:prstGeom prst="rect">
            <a:avLst/>
          </a:prstGeom>
        </p:spPr>
      </p:pic>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60891" y="6354090"/>
            <a:ext cx="1440160" cy="147252"/>
          </a:xfrm>
          <a:prstGeom prst="rect">
            <a:avLst/>
          </a:prstGeom>
        </p:spPr>
      </p:pic>
      <p:cxnSp>
        <p:nvCxnSpPr>
          <p:cNvPr id="8" name="Straight Connector 7"/>
          <p:cNvCxnSpPr/>
          <p:nvPr userDrawn="1"/>
        </p:nvCxnSpPr>
        <p:spPr>
          <a:xfrm>
            <a:off x="1295467" y="1700808"/>
            <a:ext cx="9601067"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30774174"/>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9" y="0"/>
            <a:ext cx="1871531" cy="1029960"/>
          </a:xfrm>
          <a:prstGeom prst="rect">
            <a:avLst/>
          </a:prstGeom>
        </p:spPr>
      </p:pic>
      <p:cxnSp>
        <p:nvCxnSpPr>
          <p:cNvPr id="3" name="Straight Connector 2"/>
          <p:cNvCxnSpPr/>
          <p:nvPr userDrawn="1"/>
        </p:nvCxnSpPr>
        <p:spPr>
          <a:xfrm>
            <a:off x="239350" y="6597352"/>
            <a:ext cx="11713301"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4" name="Subtitle 2"/>
          <p:cNvSpPr>
            <a:spLocks noGrp="1"/>
          </p:cNvSpPr>
          <p:nvPr>
            <p:ph type="subTitle" idx="1" hasCustomPrompt="1"/>
          </p:nvPr>
        </p:nvSpPr>
        <p:spPr>
          <a:xfrm>
            <a:off x="1300787" y="2948947"/>
            <a:ext cx="9118036" cy="1752600"/>
          </a:xfrm>
          <a:prstGeom prst="rect">
            <a:avLst/>
          </a:prstGeom>
        </p:spPr>
        <p:txBody>
          <a:bodyPr/>
          <a:lstStyle>
            <a:lvl1pPr marL="0" indent="0" algn="l">
              <a:buNone/>
              <a:defRPr sz="3200">
                <a:solidFill>
                  <a:schemeClr val="tx1">
                    <a:tint val="75000"/>
                  </a:schemeClr>
                </a:solidFill>
              </a:defRPr>
            </a:lvl1pPr>
            <a:lvl2pPr marL="585992" indent="0" algn="ctr">
              <a:buNone/>
              <a:defRPr>
                <a:solidFill>
                  <a:schemeClr val="tx1">
                    <a:tint val="75000"/>
                  </a:schemeClr>
                </a:solidFill>
              </a:defRPr>
            </a:lvl2pPr>
            <a:lvl3pPr marL="1171983" indent="0" algn="ctr">
              <a:buNone/>
              <a:defRPr>
                <a:solidFill>
                  <a:schemeClr val="tx1">
                    <a:tint val="75000"/>
                  </a:schemeClr>
                </a:solidFill>
              </a:defRPr>
            </a:lvl3pPr>
            <a:lvl4pPr marL="1757976" indent="0" algn="ctr">
              <a:buNone/>
              <a:defRPr>
                <a:solidFill>
                  <a:schemeClr val="tx1">
                    <a:tint val="75000"/>
                  </a:schemeClr>
                </a:solidFill>
              </a:defRPr>
            </a:lvl4pPr>
            <a:lvl5pPr marL="2343965" indent="0" algn="ctr">
              <a:buNone/>
              <a:defRPr>
                <a:solidFill>
                  <a:schemeClr val="tx1">
                    <a:tint val="75000"/>
                  </a:schemeClr>
                </a:solidFill>
              </a:defRPr>
            </a:lvl5pPr>
            <a:lvl6pPr marL="2929959" indent="0" algn="ctr">
              <a:buNone/>
              <a:defRPr>
                <a:solidFill>
                  <a:schemeClr val="tx1">
                    <a:tint val="75000"/>
                  </a:schemeClr>
                </a:solidFill>
              </a:defRPr>
            </a:lvl6pPr>
            <a:lvl7pPr marL="3515949" indent="0" algn="ctr">
              <a:buNone/>
              <a:defRPr>
                <a:solidFill>
                  <a:schemeClr val="tx1">
                    <a:tint val="75000"/>
                  </a:schemeClr>
                </a:solidFill>
              </a:defRPr>
            </a:lvl7pPr>
            <a:lvl8pPr marL="4101943" indent="0" algn="ctr">
              <a:buNone/>
              <a:defRPr>
                <a:solidFill>
                  <a:schemeClr val="tx1">
                    <a:tint val="75000"/>
                  </a:schemeClr>
                </a:solidFill>
              </a:defRPr>
            </a:lvl8pPr>
            <a:lvl9pPr marL="4687933" indent="0" algn="ctr">
              <a:buNone/>
              <a:defRPr>
                <a:solidFill>
                  <a:schemeClr val="tx1">
                    <a:tint val="75000"/>
                  </a:schemeClr>
                </a:solidFill>
              </a:defRPr>
            </a:lvl9pPr>
          </a:lstStyle>
          <a:p>
            <a:r>
              <a:rPr lang="en-US" dirty="0" smtClean="0"/>
              <a:t>Sub Heading</a:t>
            </a:r>
            <a:endParaRPr lang="en-NZ" dirty="0"/>
          </a:p>
        </p:txBody>
      </p:sp>
      <p:sp>
        <p:nvSpPr>
          <p:cNvPr id="5" name="Title 6"/>
          <p:cNvSpPr>
            <a:spLocks noGrp="1"/>
          </p:cNvSpPr>
          <p:nvPr>
            <p:ph type="title" hasCustomPrompt="1"/>
          </p:nvPr>
        </p:nvSpPr>
        <p:spPr>
          <a:xfrm>
            <a:off x="1300784" y="1412778"/>
            <a:ext cx="10515600" cy="1325033"/>
          </a:xfrm>
          <a:prstGeom prst="rect">
            <a:avLst/>
          </a:prstGeom>
        </p:spPr>
        <p:txBody>
          <a:bodyPr/>
          <a:lstStyle>
            <a:lvl1pPr algn="l">
              <a:defRPr sz="5067" b="0">
                <a:latin typeface="+mj-lt"/>
              </a:defRPr>
            </a:lvl1pPr>
          </a:lstStyle>
          <a:p>
            <a:r>
              <a:rPr lang="en-US" dirty="0" smtClean="0"/>
              <a:t>Title Heading</a:t>
            </a:r>
            <a:endParaRPr lang="en-NZ" dirty="0"/>
          </a:p>
        </p:txBody>
      </p:sp>
    </p:spTree>
    <p:extLst>
      <p:ext uri="{BB962C8B-B14F-4D97-AF65-F5344CB8AC3E}">
        <p14:creationId xmlns:p14="http://schemas.microsoft.com/office/powerpoint/2010/main" val="4113774947"/>
      </p:ext>
    </p:extLst>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9" y="0"/>
            <a:ext cx="1871531" cy="1029960"/>
          </a:xfrm>
          <a:prstGeom prst="rect">
            <a:avLst/>
          </a:prstGeom>
        </p:spPr>
      </p:pic>
      <p:cxnSp>
        <p:nvCxnSpPr>
          <p:cNvPr id="3" name="Straight Connector 2"/>
          <p:cNvCxnSpPr/>
          <p:nvPr userDrawn="1"/>
        </p:nvCxnSpPr>
        <p:spPr>
          <a:xfrm>
            <a:off x="239350" y="6597352"/>
            <a:ext cx="11713301"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itle 6"/>
          <p:cNvSpPr>
            <a:spLocks noGrp="1"/>
          </p:cNvSpPr>
          <p:nvPr>
            <p:ph type="title" hasCustomPrompt="1"/>
          </p:nvPr>
        </p:nvSpPr>
        <p:spPr>
          <a:xfrm>
            <a:off x="1300784" y="1412778"/>
            <a:ext cx="10515600" cy="1325033"/>
          </a:xfrm>
          <a:prstGeom prst="rect">
            <a:avLst/>
          </a:prstGeom>
        </p:spPr>
        <p:txBody>
          <a:bodyPr/>
          <a:lstStyle>
            <a:lvl1pPr algn="l">
              <a:defRPr sz="5067" b="0">
                <a:latin typeface="+mj-lt"/>
              </a:defRPr>
            </a:lvl1pPr>
          </a:lstStyle>
          <a:p>
            <a:r>
              <a:rPr lang="en-US" dirty="0" smtClean="0"/>
              <a:t>Title Heading</a:t>
            </a:r>
            <a:endParaRPr lang="en-NZ" dirty="0"/>
          </a:p>
        </p:txBody>
      </p:sp>
    </p:spTree>
    <p:extLst>
      <p:ext uri="{BB962C8B-B14F-4D97-AF65-F5344CB8AC3E}">
        <p14:creationId xmlns:p14="http://schemas.microsoft.com/office/powerpoint/2010/main" val="4190536813"/>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9" y="0"/>
            <a:ext cx="1871531" cy="1029960"/>
          </a:xfrm>
          <a:prstGeom prst="rect">
            <a:avLst/>
          </a:prstGeom>
        </p:spPr>
      </p:pic>
      <p:cxnSp>
        <p:nvCxnSpPr>
          <p:cNvPr id="3" name="Straight Connector 2"/>
          <p:cNvCxnSpPr/>
          <p:nvPr userDrawn="1"/>
        </p:nvCxnSpPr>
        <p:spPr>
          <a:xfrm>
            <a:off x="239350" y="6597352"/>
            <a:ext cx="11713301"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8" name="Title 1"/>
          <p:cNvSpPr>
            <a:spLocks noGrp="1"/>
          </p:cNvSpPr>
          <p:nvPr>
            <p:ph type="title"/>
          </p:nvPr>
        </p:nvSpPr>
        <p:spPr>
          <a:xfrm>
            <a:off x="609600" y="274640"/>
            <a:ext cx="10972800" cy="1143000"/>
          </a:xfrm>
        </p:spPr>
        <p:txBody>
          <a:bodyPr/>
          <a:lstStyle/>
          <a:p>
            <a:r>
              <a:rPr lang="en-US" smtClean="0"/>
              <a:t>Click to edit Master title style</a:t>
            </a:r>
            <a:endParaRPr lang="en-NZ"/>
          </a:p>
        </p:txBody>
      </p:sp>
      <p:sp>
        <p:nvSpPr>
          <p:cNvPr id="9" name="Content Placeholder 2"/>
          <p:cNvSpPr>
            <a:spLocks noGrp="1"/>
          </p:cNvSpPr>
          <p:nvPr>
            <p:ph idx="1"/>
          </p:nvPr>
        </p:nvSpPr>
        <p:spPr>
          <a:xfrm>
            <a:off x="609600" y="1600201"/>
            <a:ext cx="109728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303355991"/>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grey">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239350" y="260648"/>
            <a:ext cx="11713301" cy="63367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240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7" y="0"/>
            <a:ext cx="1871532" cy="1029960"/>
          </a:xfrm>
          <a:prstGeom prst="rect">
            <a:avLst/>
          </a:prstGeom>
        </p:spPr>
      </p:pic>
      <p:sp>
        <p:nvSpPr>
          <p:cNvPr id="4" name="Subtitle 2"/>
          <p:cNvSpPr>
            <a:spLocks noGrp="1"/>
          </p:cNvSpPr>
          <p:nvPr>
            <p:ph type="subTitle" idx="1" hasCustomPrompt="1"/>
          </p:nvPr>
        </p:nvSpPr>
        <p:spPr>
          <a:xfrm>
            <a:off x="1300787" y="3621021"/>
            <a:ext cx="9118036" cy="1752600"/>
          </a:xfrm>
          <a:prstGeom prst="rect">
            <a:avLst/>
          </a:prstGeom>
        </p:spPr>
        <p:txBody>
          <a:bodyPr/>
          <a:lstStyle>
            <a:lvl1pPr marL="0" indent="0" algn="l">
              <a:buNone/>
              <a:defRPr sz="3200">
                <a:solidFill>
                  <a:schemeClr val="tx1">
                    <a:tint val="75000"/>
                  </a:schemeClr>
                </a:solidFill>
              </a:defRPr>
            </a:lvl1pPr>
            <a:lvl2pPr marL="585992" indent="0" algn="ctr">
              <a:buNone/>
              <a:defRPr>
                <a:solidFill>
                  <a:schemeClr val="tx1">
                    <a:tint val="75000"/>
                  </a:schemeClr>
                </a:solidFill>
              </a:defRPr>
            </a:lvl2pPr>
            <a:lvl3pPr marL="1171983" indent="0" algn="ctr">
              <a:buNone/>
              <a:defRPr>
                <a:solidFill>
                  <a:schemeClr val="tx1">
                    <a:tint val="75000"/>
                  </a:schemeClr>
                </a:solidFill>
              </a:defRPr>
            </a:lvl3pPr>
            <a:lvl4pPr marL="1757976" indent="0" algn="ctr">
              <a:buNone/>
              <a:defRPr>
                <a:solidFill>
                  <a:schemeClr val="tx1">
                    <a:tint val="75000"/>
                  </a:schemeClr>
                </a:solidFill>
              </a:defRPr>
            </a:lvl4pPr>
            <a:lvl5pPr marL="2343965" indent="0" algn="ctr">
              <a:buNone/>
              <a:defRPr>
                <a:solidFill>
                  <a:schemeClr val="tx1">
                    <a:tint val="75000"/>
                  </a:schemeClr>
                </a:solidFill>
              </a:defRPr>
            </a:lvl5pPr>
            <a:lvl6pPr marL="2929959" indent="0" algn="ctr">
              <a:buNone/>
              <a:defRPr>
                <a:solidFill>
                  <a:schemeClr val="tx1">
                    <a:tint val="75000"/>
                  </a:schemeClr>
                </a:solidFill>
              </a:defRPr>
            </a:lvl6pPr>
            <a:lvl7pPr marL="3515949" indent="0" algn="ctr">
              <a:buNone/>
              <a:defRPr>
                <a:solidFill>
                  <a:schemeClr val="tx1">
                    <a:tint val="75000"/>
                  </a:schemeClr>
                </a:solidFill>
              </a:defRPr>
            </a:lvl7pPr>
            <a:lvl8pPr marL="4101943" indent="0" algn="ctr">
              <a:buNone/>
              <a:defRPr>
                <a:solidFill>
                  <a:schemeClr val="tx1">
                    <a:tint val="75000"/>
                  </a:schemeClr>
                </a:solidFill>
              </a:defRPr>
            </a:lvl8pPr>
            <a:lvl9pPr marL="4687933" indent="0" algn="ctr">
              <a:buNone/>
              <a:defRPr>
                <a:solidFill>
                  <a:schemeClr val="tx1">
                    <a:tint val="75000"/>
                  </a:schemeClr>
                </a:solidFill>
              </a:defRPr>
            </a:lvl9pPr>
          </a:lstStyle>
          <a:p>
            <a:r>
              <a:rPr lang="en-US" dirty="0" smtClean="0"/>
              <a:t>Sub Heading</a:t>
            </a:r>
            <a:endParaRPr lang="en-NZ" dirty="0"/>
          </a:p>
        </p:txBody>
      </p:sp>
      <p:sp>
        <p:nvSpPr>
          <p:cNvPr id="6" name="Title 6"/>
          <p:cNvSpPr>
            <a:spLocks noGrp="1"/>
          </p:cNvSpPr>
          <p:nvPr>
            <p:ph type="title" hasCustomPrompt="1"/>
          </p:nvPr>
        </p:nvSpPr>
        <p:spPr>
          <a:xfrm>
            <a:off x="1300784" y="2084853"/>
            <a:ext cx="10515600" cy="1325033"/>
          </a:xfrm>
          <a:prstGeom prst="rect">
            <a:avLst/>
          </a:prstGeom>
        </p:spPr>
        <p:txBody>
          <a:bodyPr/>
          <a:lstStyle>
            <a:lvl1pPr algn="l">
              <a:defRPr sz="5067" b="1">
                <a:latin typeface="+mj-lt"/>
              </a:defRPr>
            </a:lvl1pPr>
          </a:lstStyle>
          <a:p>
            <a:r>
              <a:rPr lang="en-US" dirty="0" smtClean="0"/>
              <a:t>Section Heading</a:t>
            </a:r>
            <a:endParaRPr lang="en-NZ" dirty="0"/>
          </a:p>
        </p:txBody>
      </p:sp>
    </p:spTree>
    <p:extLst>
      <p:ext uri="{BB962C8B-B14F-4D97-AF65-F5344CB8AC3E}">
        <p14:creationId xmlns:p14="http://schemas.microsoft.com/office/powerpoint/2010/main" val="3315544816"/>
      </p:ext>
    </p:extLst>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teal">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239350" y="260648"/>
            <a:ext cx="11713301" cy="6336704"/>
          </a:xfrm>
          <a:prstGeom prst="rect">
            <a:avLst/>
          </a:prstGeom>
          <a:solidFill>
            <a:srgbClr val="016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240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7" y="0"/>
            <a:ext cx="1871532" cy="1029960"/>
          </a:xfrm>
          <a:prstGeom prst="rect">
            <a:avLst/>
          </a:prstGeom>
        </p:spPr>
      </p:pic>
      <p:sp>
        <p:nvSpPr>
          <p:cNvPr id="4" name="Subtitle 2"/>
          <p:cNvSpPr>
            <a:spLocks noGrp="1"/>
          </p:cNvSpPr>
          <p:nvPr>
            <p:ph type="subTitle" idx="1" hasCustomPrompt="1"/>
          </p:nvPr>
        </p:nvSpPr>
        <p:spPr>
          <a:xfrm>
            <a:off x="1300787" y="3621021"/>
            <a:ext cx="9118036" cy="1752600"/>
          </a:xfrm>
          <a:prstGeom prst="rect">
            <a:avLst/>
          </a:prstGeom>
        </p:spPr>
        <p:txBody>
          <a:bodyPr/>
          <a:lstStyle>
            <a:lvl1pPr marL="0" indent="0" algn="l">
              <a:buNone/>
              <a:defRPr sz="3200">
                <a:solidFill>
                  <a:schemeClr val="bg1"/>
                </a:solidFill>
              </a:defRPr>
            </a:lvl1pPr>
            <a:lvl2pPr marL="585992" indent="0" algn="ctr">
              <a:buNone/>
              <a:defRPr>
                <a:solidFill>
                  <a:schemeClr val="tx1">
                    <a:tint val="75000"/>
                  </a:schemeClr>
                </a:solidFill>
              </a:defRPr>
            </a:lvl2pPr>
            <a:lvl3pPr marL="1171983" indent="0" algn="ctr">
              <a:buNone/>
              <a:defRPr>
                <a:solidFill>
                  <a:schemeClr val="tx1">
                    <a:tint val="75000"/>
                  </a:schemeClr>
                </a:solidFill>
              </a:defRPr>
            </a:lvl3pPr>
            <a:lvl4pPr marL="1757976" indent="0" algn="ctr">
              <a:buNone/>
              <a:defRPr>
                <a:solidFill>
                  <a:schemeClr val="tx1">
                    <a:tint val="75000"/>
                  </a:schemeClr>
                </a:solidFill>
              </a:defRPr>
            </a:lvl4pPr>
            <a:lvl5pPr marL="2343965" indent="0" algn="ctr">
              <a:buNone/>
              <a:defRPr>
                <a:solidFill>
                  <a:schemeClr val="tx1">
                    <a:tint val="75000"/>
                  </a:schemeClr>
                </a:solidFill>
              </a:defRPr>
            </a:lvl5pPr>
            <a:lvl6pPr marL="2929959" indent="0" algn="ctr">
              <a:buNone/>
              <a:defRPr>
                <a:solidFill>
                  <a:schemeClr val="tx1">
                    <a:tint val="75000"/>
                  </a:schemeClr>
                </a:solidFill>
              </a:defRPr>
            </a:lvl6pPr>
            <a:lvl7pPr marL="3515949" indent="0" algn="ctr">
              <a:buNone/>
              <a:defRPr>
                <a:solidFill>
                  <a:schemeClr val="tx1">
                    <a:tint val="75000"/>
                  </a:schemeClr>
                </a:solidFill>
              </a:defRPr>
            </a:lvl7pPr>
            <a:lvl8pPr marL="4101943" indent="0" algn="ctr">
              <a:buNone/>
              <a:defRPr>
                <a:solidFill>
                  <a:schemeClr val="tx1">
                    <a:tint val="75000"/>
                  </a:schemeClr>
                </a:solidFill>
              </a:defRPr>
            </a:lvl8pPr>
            <a:lvl9pPr marL="4687933" indent="0" algn="ctr">
              <a:buNone/>
              <a:defRPr>
                <a:solidFill>
                  <a:schemeClr val="tx1">
                    <a:tint val="75000"/>
                  </a:schemeClr>
                </a:solidFill>
              </a:defRPr>
            </a:lvl9pPr>
          </a:lstStyle>
          <a:p>
            <a:r>
              <a:rPr lang="en-US" dirty="0" smtClean="0"/>
              <a:t>Sub Heading</a:t>
            </a:r>
            <a:endParaRPr lang="en-NZ" dirty="0"/>
          </a:p>
        </p:txBody>
      </p:sp>
      <p:sp>
        <p:nvSpPr>
          <p:cNvPr id="5" name="Title 6"/>
          <p:cNvSpPr>
            <a:spLocks noGrp="1"/>
          </p:cNvSpPr>
          <p:nvPr>
            <p:ph type="title" hasCustomPrompt="1"/>
          </p:nvPr>
        </p:nvSpPr>
        <p:spPr>
          <a:xfrm>
            <a:off x="1300784" y="2084853"/>
            <a:ext cx="10515600" cy="1325033"/>
          </a:xfrm>
          <a:prstGeom prst="rect">
            <a:avLst/>
          </a:prstGeom>
        </p:spPr>
        <p:txBody>
          <a:bodyPr/>
          <a:lstStyle>
            <a:lvl1pPr algn="l">
              <a:defRPr sz="5067" b="1">
                <a:solidFill>
                  <a:schemeClr val="bg1"/>
                </a:solidFill>
                <a:latin typeface="+mj-lt"/>
              </a:defRPr>
            </a:lvl1pPr>
          </a:lstStyle>
          <a:p>
            <a:r>
              <a:rPr lang="en-US" dirty="0" smtClean="0"/>
              <a:t>Section Heading</a:t>
            </a:r>
            <a:endParaRPr lang="en-NZ" dirty="0"/>
          </a:p>
        </p:txBody>
      </p:sp>
    </p:spTree>
    <p:extLst>
      <p:ext uri="{BB962C8B-B14F-4D97-AF65-F5344CB8AC3E}">
        <p14:creationId xmlns:p14="http://schemas.microsoft.com/office/powerpoint/2010/main" val="4123620999"/>
      </p:ext>
    </p:extLst>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9" y="0"/>
            <a:ext cx="1871531" cy="1029960"/>
          </a:xfrm>
          <a:prstGeom prst="rect">
            <a:avLst/>
          </a:prstGeom>
        </p:spPr>
      </p:pic>
      <p:cxnSp>
        <p:nvCxnSpPr>
          <p:cNvPr id="3" name="Straight Connector 2"/>
          <p:cNvCxnSpPr/>
          <p:nvPr userDrawn="1"/>
        </p:nvCxnSpPr>
        <p:spPr>
          <a:xfrm>
            <a:off x="239350" y="6597352"/>
            <a:ext cx="11713301" cy="0"/>
          </a:xfrm>
          <a:prstGeom prst="line">
            <a:avLst/>
          </a:prstGeom>
          <a:ln w="12700">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40461806"/>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1691988-7265-4FEA-B8B1-5D0002E372CB}" type="datetimeFigureOut">
              <a:rPr lang="en-CA" smtClean="0"/>
              <a:t>2021-12-07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183623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page image">
    <p:bg>
      <p:bgPr>
        <a:solidFill>
          <a:schemeClr val="bg1"/>
        </a:solidFill>
        <a:effectLst/>
      </p:bgPr>
    </p:bg>
    <p:spTree>
      <p:nvGrpSpPr>
        <p:cNvPr id="1" name=""/>
        <p:cNvGrpSpPr/>
        <p:nvPr/>
      </p:nvGrpSpPr>
      <p:grpSpPr>
        <a:xfrm>
          <a:off x="0" y="0"/>
          <a:ext cx="0" cy="0"/>
          <a:chOff x="0" y="0"/>
          <a:chExt cx="0" cy="0"/>
        </a:xfrm>
      </p:grpSpPr>
      <p:sp>
        <p:nvSpPr>
          <p:cNvPr id="4" name="Picture Placeholder 2"/>
          <p:cNvSpPr>
            <a:spLocks noGrp="1"/>
          </p:cNvSpPr>
          <p:nvPr>
            <p:ph type="pic" idx="1"/>
          </p:nvPr>
        </p:nvSpPr>
        <p:spPr>
          <a:xfrm>
            <a:off x="0" y="0"/>
            <a:ext cx="12192000" cy="6858000"/>
          </a:xfrm>
        </p:spPr>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9" y="0"/>
            <a:ext cx="1871531" cy="1029960"/>
          </a:xfrm>
          <a:prstGeom prst="rect">
            <a:avLst/>
          </a:prstGeom>
        </p:spPr>
      </p:pic>
    </p:spTree>
    <p:extLst>
      <p:ext uri="{BB962C8B-B14F-4D97-AF65-F5344CB8AC3E}">
        <p14:creationId xmlns:p14="http://schemas.microsoft.com/office/powerpoint/2010/main" val="1827312721"/>
      </p:ext>
    </p:extLst>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Grey">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239350" y="260648"/>
            <a:ext cx="11713301" cy="63367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240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7" y="0"/>
            <a:ext cx="1871532" cy="1029960"/>
          </a:xfrm>
          <a:prstGeom prst="rect">
            <a:avLst/>
          </a:prstGeom>
        </p:spPr>
      </p:pic>
    </p:spTree>
    <p:extLst>
      <p:ext uri="{BB962C8B-B14F-4D97-AF65-F5344CB8AC3E}">
        <p14:creationId xmlns:p14="http://schemas.microsoft.com/office/powerpoint/2010/main" val="2903645277"/>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Teal">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239350" y="260648"/>
            <a:ext cx="11713301" cy="6336704"/>
          </a:xfrm>
          <a:prstGeom prst="rect">
            <a:avLst/>
          </a:prstGeom>
          <a:solidFill>
            <a:srgbClr val="016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240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7" y="0"/>
            <a:ext cx="1871532" cy="1029960"/>
          </a:xfrm>
          <a:prstGeom prst="rect">
            <a:avLst/>
          </a:prstGeom>
        </p:spPr>
      </p:pic>
    </p:spTree>
    <p:extLst>
      <p:ext uri="{BB962C8B-B14F-4D97-AF65-F5344CB8AC3E}">
        <p14:creationId xmlns:p14="http://schemas.microsoft.com/office/powerpoint/2010/main" val="451891045"/>
      </p:ext>
    </p:extLst>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Back pag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239350" y="260648"/>
            <a:ext cx="11713301" cy="6336704"/>
          </a:xfrm>
          <a:prstGeom prst="rect">
            <a:avLst/>
          </a:prstGeom>
          <a:solidFill>
            <a:srgbClr val="016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240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20467" y="0"/>
            <a:ext cx="1871532" cy="1029960"/>
          </a:xfrm>
          <a:prstGeom prst="rect">
            <a:avLst/>
          </a:prstGeom>
        </p:spPr>
      </p:pic>
    </p:spTree>
    <p:extLst>
      <p:ext uri="{BB962C8B-B14F-4D97-AF65-F5344CB8AC3E}">
        <p14:creationId xmlns:p14="http://schemas.microsoft.com/office/powerpoint/2010/main" val="28603804"/>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1691988-7265-4FEA-B8B1-5D0002E372CB}" type="datetimeFigureOut">
              <a:rPr lang="en-CA" smtClean="0"/>
              <a:t>2021-12-07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3423932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71691988-7265-4FEA-B8B1-5D0002E372CB}" type="datetimeFigureOut">
              <a:rPr lang="en-CA" smtClean="0"/>
              <a:t>2021-12-07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1457082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71691988-7265-4FEA-B8B1-5D0002E372CB}" type="datetimeFigureOut">
              <a:rPr lang="en-CA" smtClean="0"/>
              <a:t>2021-12-07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288438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1691988-7265-4FEA-B8B1-5D0002E372CB}" type="datetimeFigureOut">
              <a:rPr lang="en-CA" smtClean="0"/>
              <a:t>2021-12-07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238508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691988-7265-4FEA-B8B1-5D0002E372CB}" type="datetimeFigureOut">
              <a:rPr lang="en-CA" smtClean="0"/>
              <a:t>2021-12-07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774902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1691988-7265-4FEA-B8B1-5D0002E372CB}" type="datetimeFigureOut">
              <a:rPr lang="en-CA" smtClean="0"/>
              <a:t>2021-12-07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2596036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1691988-7265-4FEA-B8B1-5D0002E372CB}" type="datetimeFigureOut">
              <a:rPr lang="en-CA" smtClean="0"/>
              <a:t>2021-12-07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75422B0-CD22-4732-80F9-9E789A84B927}" type="slidenum">
              <a:rPr lang="en-CA" smtClean="0"/>
              <a:t>‹#›</a:t>
            </a:fld>
            <a:endParaRPr lang="en-CA"/>
          </a:p>
        </p:txBody>
      </p:sp>
    </p:spTree>
    <p:extLst>
      <p:ext uri="{BB962C8B-B14F-4D97-AF65-F5344CB8AC3E}">
        <p14:creationId xmlns:p14="http://schemas.microsoft.com/office/powerpoint/2010/main" val="1966158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691988-7265-4FEA-B8B1-5D0002E372CB}" type="datetimeFigureOut">
              <a:rPr lang="en-CA" smtClean="0"/>
              <a:t>2021-12-07</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5422B0-CD22-4732-80F9-9E789A84B927}" type="slidenum">
              <a:rPr lang="en-CA" smtClean="0"/>
              <a:t>‹#›</a:t>
            </a:fld>
            <a:endParaRPr lang="en-CA"/>
          </a:p>
        </p:txBody>
      </p:sp>
    </p:spTree>
    <p:extLst>
      <p:ext uri="{BB962C8B-B14F-4D97-AF65-F5344CB8AC3E}">
        <p14:creationId xmlns:p14="http://schemas.microsoft.com/office/powerpoint/2010/main" val="938144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E690B0-AC4D-491D-8224-9CD9317A91C5}" type="datetimeFigureOut">
              <a:rPr lang="en-NZ" smtClean="0"/>
              <a:t>7/12/2021</a:t>
            </a:fld>
            <a:endParaRPr lang="en-NZ"/>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C010DB-1659-4BBF-B863-A068F286C539}" type="slidenum">
              <a:rPr lang="en-NZ" smtClean="0"/>
              <a:t>‹#›</a:t>
            </a:fld>
            <a:endParaRPr lang="en-NZ"/>
          </a:p>
        </p:txBody>
      </p:sp>
    </p:spTree>
    <p:extLst>
      <p:ext uri="{BB962C8B-B14F-4D97-AF65-F5344CB8AC3E}">
        <p14:creationId xmlns:p14="http://schemas.microsoft.com/office/powerpoint/2010/main" val="33160831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hyperlink" Target="https://unstats.un.org/unsd/statcom/52nd-session/" TargetMode="External"/><Relationship Id="rId7" Type="http://schemas.openxmlformats.org/officeDocument/2006/relationships/hyperlink" Target="https://seea.un.org/content/frequently-asked-questions#What%20are%20ecosystem%20services"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s://seea.un.org/content/frequently-asked-questions#What%20are%20ecosystem%20assets?" TargetMode="External"/><Relationship Id="rId5" Type="http://schemas.openxmlformats.org/officeDocument/2006/relationships/hyperlink" Target="https://unstats.un.org/unsd/statcom/52nd-session/documents/BG-3f-2020_GA_report_%20draft_%20ver7_nomap-E.pdf" TargetMode="External"/><Relationship Id="rId4" Type="http://schemas.openxmlformats.org/officeDocument/2006/relationships/hyperlink" Target="https://unstats.un.org/unsd/statcom/52nd-session/documents/decisions/Draft-Decisions-Final-5March2021.pdf"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5" Type="http://schemas.openxmlformats.org/officeDocument/2006/relationships/image" Target="../media/image18.png"/><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6.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6.xml"/><Relationship Id="rId5" Type="http://schemas.openxmlformats.org/officeDocument/2006/relationships/image" Target="../media/image25.jpe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slideLayout" Target="../slideLayouts/slideLayout16.xml"/><Relationship Id="rId4" Type="http://schemas.openxmlformats.org/officeDocument/2006/relationships/image" Target="../media/image28.jpe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6.xml"/><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09496" y="1341606"/>
            <a:ext cx="9551161" cy="1886256"/>
          </a:xfrm>
        </p:spPr>
        <p:txBody>
          <a:bodyPr>
            <a:noAutofit/>
          </a:bodyPr>
          <a:lstStyle/>
          <a:p>
            <a:r>
              <a:rPr lang="en-NZ" sz="3500" dirty="0" smtClean="0">
                <a:latin typeface="Calibri" panose="020F0502020204030204" pitchFamily="34" charset="0"/>
                <a:cs typeface="Calibri" panose="020F0502020204030204" pitchFamily="34" charset="0"/>
              </a:rPr>
              <a:t>Background: Circular economy and bioeconomy</a:t>
            </a:r>
            <a:endParaRPr lang="en-NZ" sz="3500" b="0" dirty="0">
              <a:latin typeface="Calibri" panose="020F0502020204030204" pitchFamily="34" charset="0"/>
              <a:cs typeface="Calibri" panose="020F0502020204030204" pitchFamily="34" charset="0"/>
            </a:endParaRPr>
          </a:p>
        </p:txBody>
      </p:sp>
      <p:sp>
        <p:nvSpPr>
          <p:cNvPr id="6" name="Subtitle 4"/>
          <p:cNvSpPr txBox="1">
            <a:spLocks/>
          </p:cNvSpPr>
          <p:nvPr/>
        </p:nvSpPr>
        <p:spPr>
          <a:xfrm>
            <a:off x="1309497" y="3125026"/>
            <a:ext cx="9930932" cy="1953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tint val="75000"/>
                  </a:schemeClr>
                </a:solidFill>
                <a:latin typeface="+mn-lt"/>
                <a:ea typeface="+mn-ea"/>
                <a:cs typeface="+mn-cs"/>
              </a:defRPr>
            </a:lvl1pPr>
            <a:lvl2pPr marL="585992"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1171983"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75797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234396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929959"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3515949"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4101943"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4687933"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endParaRPr lang="en-NZ" sz="2800" i="1" dirty="0" smtClean="0"/>
          </a:p>
          <a:p>
            <a:r>
              <a:rPr lang="en-NZ" sz="2800" i="1" dirty="0" smtClean="0"/>
              <a:t>September 2021 </a:t>
            </a:r>
            <a:endParaRPr lang="en-NZ" sz="2800" i="1" dirty="0"/>
          </a:p>
        </p:txBody>
      </p:sp>
    </p:spTree>
    <p:extLst>
      <p:ext uri="{BB962C8B-B14F-4D97-AF65-F5344CB8AC3E}">
        <p14:creationId xmlns:p14="http://schemas.microsoft.com/office/powerpoint/2010/main" val="219725105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Bioeconomy concept has various lenses (from MPI)</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2252345323"/>
              </p:ext>
            </p:extLst>
          </p:nvPr>
        </p:nvGraphicFramePr>
        <p:xfrm>
          <a:off x="609600" y="1764473"/>
          <a:ext cx="10934700" cy="3450881"/>
        </p:xfrm>
        <a:graphic>
          <a:graphicData uri="http://schemas.openxmlformats.org/drawingml/2006/table">
            <a:tbl>
              <a:tblPr firstRow="1" firstCol="1" bandRow="1">
                <a:tableStyleId>{5940675A-B579-460E-94D1-54222C63F5DA}</a:tableStyleId>
              </a:tblPr>
              <a:tblGrid>
                <a:gridCol w="1301750">
                  <a:extLst>
                    <a:ext uri="{9D8B030D-6E8A-4147-A177-3AD203B41FA5}">
                      <a16:colId xmlns:a16="http://schemas.microsoft.com/office/drawing/2014/main" val="20000"/>
                    </a:ext>
                  </a:extLst>
                </a:gridCol>
                <a:gridCol w="2565400">
                  <a:extLst>
                    <a:ext uri="{9D8B030D-6E8A-4147-A177-3AD203B41FA5}">
                      <a16:colId xmlns:a16="http://schemas.microsoft.com/office/drawing/2014/main" val="20001"/>
                    </a:ext>
                  </a:extLst>
                </a:gridCol>
                <a:gridCol w="2501900">
                  <a:extLst>
                    <a:ext uri="{9D8B030D-6E8A-4147-A177-3AD203B41FA5}">
                      <a16:colId xmlns:a16="http://schemas.microsoft.com/office/drawing/2014/main" val="20002"/>
                    </a:ext>
                  </a:extLst>
                </a:gridCol>
                <a:gridCol w="4565650">
                  <a:extLst>
                    <a:ext uri="{9D8B030D-6E8A-4147-A177-3AD203B41FA5}">
                      <a16:colId xmlns:a16="http://schemas.microsoft.com/office/drawing/2014/main" val="20003"/>
                    </a:ext>
                  </a:extLst>
                </a:gridCol>
              </a:tblGrid>
              <a:tr h="602839">
                <a:tc>
                  <a:txBody>
                    <a:bodyPr/>
                    <a:lstStyle/>
                    <a:p>
                      <a:pPr marL="228600">
                        <a:lnSpc>
                          <a:spcPct val="107000"/>
                        </a:lnSpc>
                        <a:spcAft>
                          <a:spcPts val="0"/>
                        </a:spcAft>
                      </a:pPr>
                      <a:r>
                        <a:rPr lang="en-NZ" sz="1600" b="1" i="0" dirty="0">
                          <a:effectLst/>
                        </a:rPr>
                        <a:t> </a:t>
                      </a:r>
                      <a:r>
                        <a:rPr lang="en-NZ" sz="1600" b="1" i="0" dirty="0" smtClean="0">
                          <a:effectLst/>
                        </a:rPr>
                        <a:t>Vision</a:t>
                      </a:r>
                      <a:endParaRPr lang="en-NZ" sz="16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gn="l">
                        <a:lnSpc>
                          <a:spcPct val="107000"/>
                        </a:lnSpc>
                        <a:spcAft>
                          <a:spcPts val="0"/>
                        </a:spcAft>
                      </a:pPr>
                      <a:r>
                        <a:rPr lang="en-NZ" sz="1600" b="1" dirty="0">
                          <a:effectLst/>
                        </a:rPr>
                        <a:t>Resources</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gn="l">
                        <a:lnSpc>
                          <a:spcPct val="107000"/>
                        </a:lnSpc>
                        <a:spcAft>
                          <a:spcPts val="0"/>
                        </a:spcAft>
                      </a:pPr>
                      <a:r>
                        <a:rPr lang="en-NZ" sz="1600" b="1" dirty="0">
                          <a:effectLst/>
                        </a:rPr>
                        <a:t>Aims and objectives</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15570" algn="l">
                        <a:lnSpc>
                          <a:spcPct val="107000"/>
                        </a:lnSpc>
                        <a:spcAft>
                          <a:spcPts val="0"/>
                        </a:spcAft>
                      </a:pPr>
                      <a:r>
                        <a:rPr lang="en-NZ" sz="1600" b="1" dirty="0">
                          <a:effectLst/>
                        </a:rPr>
                        <a:t>Focus and products</a:t>
                      </a:r>
                      <a:endParaRPr lang="en-NZ"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919352">
                <a:tc>
                  <a:txBody>
                    <a:bodyPr/>
                    <a:lstStyle/>
                    <a:p>
                      <a:pPr marL="228600" indent="-207010">
                        <a:lnSpc>
                          <a:spcPct val="107000"/>
                        </a:lnSpc>
                        <a:spcAft>
                          <a:spcPts val="0"/>
                        </a:spcAft>
                      </a:pPr>
                      <a:r>
                        <a:rPr lang="en-NZ" sz="1400" i="1" dirty="0" smtClean="0">
                          <a:effectLst/>
                        </a:rPr>
                        <a:t>Bio-technology</a:t>
                      </a:r>
                    </a:p>
                  </a:txBody>
                  <a:tcPr marL="68580" marR="68580" marT="0" marB="0"/>
                </a:tc>
                <a:tc>
                  <a:txBody>
                    <a:bodyPr/>
                    <a:lstStyle/>
                    <a:p>
                      <a:pPr marL="306705" indent="-285750">
                        <a:lnSpc>
                          <a:spcPct val="107000"/>
                        </a:lnSpc>
                        <a:spcAft>
                          <a:spcPts val="0"/>
                        </a:spcAft>
                        <a:buFont typeface="Arial" panose="020B0604020202020204" pitchFamily="34" charset="0"/>
                        <a:buChar char="•"/>
                      </a:pPr>
                      <a:r>
                        <a:rPr lang="en-NZ" sz="1400" dirty="0">
                          <a:effectLst/>
                        </a:rPr>
                        <a:t>Highly-developed technology and </a:t>
                      </a:r>
                      <a:r>
                        <a:rPr lang="en-NZ" sz="1400" dirty="0" smtClean="0">
                          <a:effectLst/>
                        </a:rPr>
                        <a:t>knowledge</a:t>
                      </a:r>
                      <a:r>
                        <a:rPr lang="en-NZ" sz="1400" dirty="0">
                          <a:effectLst/>
                        </a:rPr>
                        <a:t> </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07340" indent="-285750">
                        <a:lnSpc>
                          <a:spcPct val="107000"/>
                        </a:lnSpc>
                        <a:spcAft>
                          <a:spcPts val="0"/>
                        </a:spcAft>
                        <a:buFont typeface="Arial" panose="020B0604020202020204" pitchFamily="34" charset="0"/>
                        <a:buChar char="•"/>
                      </a:pPr>
                      <a:r>
                        <a:rPr lang="en-NZ" sz="1400" dirty="0">
                          <a:effectLst/>
                        </a:rPr>
                        <a:t>Economic growth and job creation</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01320" indent="-285750">
                        <a:lnSpc>
                          <a:spcPct val="107000"/>
                        </a:lnSpc>
                        <a:spcAft>
                          <a:spcPts val="0"/>
                        </a:spcAft>
                        <a:buFont typeface="Arial" panose="020B0604020202020204" pitchFamily="34" charset="0"/>
                        <a:buChar char="•"/>
                      </a:pPr>
                      <a:r>
                        <a:rPr lang="en-NZ" sz="1400" dirty="0">
                          <a:effectLst/>
                        </a:rPr>
                        <a:t>Research and commercialisation of </a:t>
                      </a:r>
                      <a:r>
                        <a:rPr lang="en-NZ" sz="1400" dirty="0" smtClean="0">
                          <a:effectLst/>
                        </a:rPr>
                        <a:t>bio-technology</a:t>
                      </a:r>
                      <a:endParaRPr lang="en-NZ" sz="1400" dirty="0">
                        <a:effectLst/>
                      </a:endParaRPr>
                    </a:p>
                    <a:p>
                      <a:pPr marL="401320" indent="-285750">
                        <a:lnSpc>
                          <a:spcPct val="107000"/>
                        </a:lnSpc>
                        <a:spcAft>
                          <a:spcPts val="0"/>
                        </a:spcAft>
                        <a:buFont typeface="Arial" panose="020B0604020202020204" pitchFamily="34" charset="0"/>
                        <a:buChar char="•"/>
                      </a:pPr>
                      <a:r>
                        <a:rPr lang="en-NZ" sz="1400" dirty="0" smtClean="0">
                          <a:effectLst/>
                        </a:rPr>
                        <a:t>Bio-pharmaceuticals</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035170">
                <a:tc>
                  <a:txBody>
                    <a:bodyPr/>
                    <a:lstStyle/>
                    <a:p>
                      <a:pPr marL="228600" indent="-207010">
                        <a:lnSpc>
                          <a:spcPct val="107000"/>
                        </a:lnSpc>
                        <a:spcAft>
                          <a:spcPts val="0"/>
                        </a:spcAft>
                      </a:pPr>
                      <a:r>
                        <a:rPr lang="en-NZ" sz="1400" i="1" dirty="0" smtClean="0">
                          <a:effectLst/>
                        </a:rPr>
                        <a:t>Bio-resource</a:t>
                      </a:r>
                    </a:p>
                  </a:txBody>
                  <a:tcPr marL="68580" marR="68580" marT="0" marB="0"/>
                </a:tc>
                <a:tc>
                  <a:txBody>
                    <a:bodyPr/>
                    <a:lstStyle/>
                    <a:p>
                      <a:pPr marL="306705" indent="-285750">
                        <a:lnSpc>
                          <a:spcPct val="107000"/>
                        </a:lnSpc>
                        <a:spcAft>
                          <a:spcPts val="0"/>
                        </a:spcAft>
                        <a:buFont typeface="Arial" panose="020B0604020202020204" pitchFamily="34" charset="0"/>
                        <a:buChar char="•"/>
                      </a:pPr>
                      <a:r>
                        <a:rPr lang="en-NZ" sz="1400" dirty="0" smtClean="0">
                          <a:effectLst/>
                        </a:rPr>
                        <a:t>Bio-based materials</a:t>
                      </a:r>
                      <a:r>
                        <a:rPr lang="en-NZ" sz="1400" baseline="0" dirty="0" smtClean="0">
                          <a:effectLst/>
                        </a:rPr>
                        <a:t> </a:t>
                      </a:r>
                      <a:r>
                        <a:rPr lang="en-NZ" sz="1400" dirty="0" smtClean="0">
                          <a:effectLst/>
                        </a:rPr>
                        <a:t>e.g</a:t>
                      </a:r>
                      <a:r>
                        <a:rPr lang="en-NZ" sz="1400" dirty="0">
                          <a:effectLst/>
                        </a:rPr>
                        <a:t>. woody biomass</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07340" indent="-285750">
                        <a:lnSpc>
                          <a:spcPct val="107000"/>
                        </a:lnSpc>
                        <a:spcAft>
                          <a:spcPts val="0"/>
                        </a:spcAft>
                        <a:buFont typeface="Arial" panose="020B0604020202020204" pitchFamily="34" charset="0"/>
                        <a:buChar char="•"/>
                      </a:pPr>
                      <a:r>
                        <a:rPr lang="en-NZ" sz="1400" dirty="0">
                          <a:effectLst/>
                        </a:rPr>
                        <a:t>Economic growth and sustainability</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01320" indent="-285750">
                        <a:lnSpc>
                          <a:spcPct val="107000"/>
                        </a:lnSpc>
                        <a:spcAft>
                          <a:spcPts val="0"/>
                        </a:spcAft>
                        <a:buFont typeface="Arial" panose="020B0604020202020204" pitchFamily="34" charset="0"/>
                        <a:buChar char="•"/>
                      </a:pPr>
                      <a:r>
                        <a:rPr lang="en-NZ" sz="1400" dirty="0">
                          <a:effectLst/>
                        </a:rPr>
                        <a:t>High-value bio-based products (primary industries), </a:t>
                      </a:r>
                      <a:r>
                        <a:rPr lang="en-NZ" sz="1400" dirty="0" smtClean="0">
                          <a:effectLst/>
                        </a:rPr>
                        <a:t>bio-refineries</a:t>
                      </a:r>
                      <a:r>
                        <a:rPr lang="en-NZ" sz="1400" dirty="0">
                          <a:effectLst/>
                        </a:rPr>
                        <a:t>, waste management, optimisation of land use </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893520">
                <a:tc>
                  <a:txBody>
                    <a:bodyPr/>
                    <a:lstStyle/>
                    <a:p>
                      <a:pPr marL="228600" indent="-207010">
                        <a:lnSpc>
                          <a:spcPct val="107000"/>
                        </a:lnSpc>
                        <a:spcAft>
                          <a:spcPts val="0"/>
                        </a:spcAft>
                      </a:pPr>
                      <a:r>
                        <a:rPr lang="en-NZ" sz="1400" i="1" dirty="0" smtClean="0">
                          <a:effectLst/>
                        </a:rPr>
                        <a:t>Bio-ecology</a:t>
                      </a:r>
                      <a:endParaRPr lang="en-NZ"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06705" indent="-285750">
                        <a:lnSpc>
                          <a:spcPct val="107000"/>
                        </a:lnSpc>
                        <a:spcAft>
                          <a:spcPts val="0"/>
                        </a:spcAft>
                        <a:buFont typeface="Arial" panose="020B0604020202020204" pitchFamily="34" charset="0"/>
                        <a:buChar char="•"/>
                      </a:pPr>
                      <a:r>
                        <a:rPr lang="en-NZ" sz="1400" dirty="0" smtClean="0">
                          <a:effectLst/>
                        </a:rPr>
                        <a:t>Bio-based </a:t>
                      </a:r>
                      <a:r>
                        <a:rPr lang="en-NZ" sz="1400" dirty="0">
                          <a:effectLst/>
                        </a:rPr>
                        <a:t>materials</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07340" indent="-285750">
                        <a:lnSpc>
                          <a:spcPct val="107000"/>
                        </a:lnSpc>
                        <a:spcAft>
                          <a:spcPts val="0"/>
                        </a:spcAft>
                        <a:buFont typeface="Arial" panose="020B0604020202020204" pitchFamily="34" charset="0"/>
                        <a:buChar char="•"/>
                      </a:pPr>
                      <a:r>
                        <a:rPr lang="en-NZ" sz="1400" dirty="0">
                          <a:effectLst/>
                        </a:rPr>
                        <a:t>Sustainability, biodiversity, conservation</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01320" indent="-285750">
                        <a:lnSpc>
                          <a:spcPct val="107000"/>
                        </a:lnSpc>
                        <a:spcAft>
                          <a:spcPts val="0"/>
                        </a:spcAft>
                        <a:buFont typeface="Arial" panose="020B0604020202020204" pitchFamily="34" charset="0"/>
                        <a:buChar char="•"/>
                      </a:pPr>
                      <a:r>
                        <a:rPr lang="en-NZ" sz="1400" dirty="0">
                          <a:effectLst/>
                        </a:rPr>
                        <a:t>Region-focused, circular economy, </a:t>
                      </a:r>
                      <a:r>
                        <a:rPr lang="en-NZ" sz="1400" dirty="0" smtClean="0">
                          <a:effectLst/>
                        </a:rPr>
                        <a:t>bio-based </a:t>
                      </a:r>
                      <a:r>
                        <a:rPr lang="en-NZ" sz="1400" dirty="0">
                          <a:effectLst/>
                        </a:rPr>
                        <a:t>products</a:t>
                      </a:r>
                      <a:endParaRPr lang="en-N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Rectangle 2"/>
          <p:cNvSpPr/>
          <p:nvPr/>
        </p:nvSpPr>
        <p:spPr>
          <a:xfrm>
            <a:off x="6235700" y="5701887"/>
            <a:ext cx="5092700" cy="369332"/>
          </a:xfrm>
          <a:prstGeom prst="rect">
            <a:avLst/>
          </a:prstGeom>
        </p:spPr>
        <p:txBody>
          <a:bodyPr wrap="square">
            <a:spAutoFit/>
          </a:bodyPr>
          <a:lstStyle/>
          <a:p>
            <a:r>
              <a:rPr lang="en-NZ" dirty="0" smtClean="0"/>
              <a:t>Strategy likely to encompass all of these dimensions.</a:t>
            </a:r>
          </a:p>
        </p:txBody>
      </p:sp>
    </p:spTree>
    <p:extLst>
      <p:ext uri="{BB962C8B-B14F-4D97-AF65-F5344CB8AC3E}">
        <p14:creationId xmlns:p14="http://schemas.microsoft.com/office/powerpoint/2010/main" val="239561905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Why are we thinking about the circular economy and the bioeconomy together?</a:t>
            </a:r>
            <a:endParaRPr lang="en-NZ" dirty="0"/>
          </a:p>
        </p:txBody>
      </p:sp>
      <p:sp>
        <p:nvSpPr>
          <p:cNvPr id="3" name="Content Placeholder 2"/>
          <p:cNvSpPr>
            <a:spLocks noGrp="1"/>
          </p:cNvSpPr>
          <p:nvPr>
            <p:ph idx="1"/>
          </p:nvPr>
        </p:nvSpPr>
        <p:spPr/>
        <p:txBody>
          <a:bodyPr/>
          <a:lstStyle/>
          <a:p>
            <a:r>
              <a:rPr lang="en-NZ" dirty="0" smtClean="0"/>
              <a:t>Agricultural emissions account for nearly half of our emissions profile</a:t>
            </a:r>
          </a:p>
          <a:p>
            <a:r>
              <a:rPr lang="en-NZ" dirty="0" smtClean="0"/>
              <a:t>Our transition to a circular economy will be considerably more focused on the bioeconomy than comparable countries like Australia or the EU28</a:t>
            </a:r>
          </a:p>
          <a:p>
            <a:r>
              <a:rPr lang="en-NZ" dirty="0" smtClean="0"/>
              <a:t>We can leverage existing competitive advantages (current levels of science, like genetic databases, grass breeding, herd tagging)</a:t>
            </a:r>
            <a:endParaRPr lang="en-NZ" dirty="0"/>
          </a:p>
        </p:txBody>
      </p:sp>
    </p:spTree>
    <p:extLst>
      <p:ext uri="{BB962C8B-B14F-4D97-AF65-F5344CB8AC3E}">
        <p14:creationId xmlns:p14="http://schemas.microsoft.com/office/powerpoint/2010/main" val="427157193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NZ" dirty="0" smtClean="0"/>
              <a:t>Circular economy and bioeconomy and their intersection are emerging concepts</a:t>
            </a:r>
            <a:endParaRPr lang="en-NZ" dirty="0"/>
          </a:p>
        </p:txBody>
      </p:sp>
      <p:pic>
        <p:nvPicPr>
          <p:cNvPr id="9" name="Picture 8">
            <a:extLst>
              <a:ext uri="{FF2B5EF4-FFF2-40B4-BE49-F238E27FC236}">
                <a16:creationId xmlns:a16="http://schemas.microsoft.com/office/drawing/2014/main" id="{FD44BE6B-CF46-403A-9A9A-C983B416295A}"/>
              </a:ext>
            </a:extLst>
          </p:cNvPr>
          <p:cNvPicPr/>
          <p:nvPr/>
        </p:nvPicPr>
        <p:blipFill>
          <a:blip r:embed="rId2">
            <a:extLst>
              <a:ext uri="{28A0092B-C50C-407E-A947-70E740481C1C}">
                <a14:useLocalDpi xmlns:a14="http://schemas.microsoft.com/office/drawing/2010/main" val="0"/>
              </a:ext>
            </a:extLst>
          </a:blip>
          <a:stretch>
            <a:fillRect/>
          </a:stretch>
        </p:blipFill>
        <p:spPr>
          <a:xfrm>
            <a:off x="747766" y="1853106"/>
            <a:ext cx="8345214" cy="2848303"/>
          </a:xfrm>
          <a:prstGeom prst="rect">
            <a:avLst/>
          </a:prstGeom>
        </p:spPr>
      </p:pic>
      <p:sp>
        <p:nvSpPr>
          <p:cNvPr id="10" name="Rectangular Callout 9"/>
          <p:cNvSpPr/>
          <p:nvPr/>
        </p:nvSpPr>
        <p:spPr>
          <a:xfrm>
            <a:off x="9386073" y="2047311"/>
            <a:ext cx="2526585" cy="2290358"/>
          </a:xfrm>
          <a:prstGeom prst="wedgeRectCallout">
            <a:avLst>
              <a:gd name="adj1" fmla="val -87912"/>
              <a:gd name="adj2" fmla="val -245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dirty="0" smtClean="0">
                <a:solidFill>
                  <a:schemeClr val="tx1"/>
                </a:solidFill>
              </a:rPr>
              <a:t>ERP discussion doc and briefing suggest this model for a strategy:</a:t>
            </a:r>
          </a:p>
          <a:p>
            <a:r>
              <a:rPr lang="en-NZ" dirty="0">
                <a:solidFill>
                  <a:schemeClr val="tx1"/>
                </a:solidFill>
              </a:rPr>
              <a:t>c</a:t>
            </a:r>
            <a:r>
              <a:rPr lang="en-NZ" dirty="0" smtClean="0">
                <a:solidFill>
                  <a:schemeClr val="tx1"/>
                </a:solidFill>
              </a:rPr>
              <a:t>ircular economy with bioeconomy component (encompassing all biomass resources)</a:t>
            </a:r>
            <a:endParaRPr lang="en-NZ" dirty="0">
              <a:solidFill>
                <a:schemeClr val="tx1"/>
              </a:solidFill>
            </a:endParaRPr>
          </a:p>
        </p:txBody>
      </p:sp>
      <p:sp>
        <p:nvSpPr>
          <p:cNvPr id="11" name="Rectangular Callout 10"/>
          <p:cNvSpPr/>
          <p:nvPr/>
        </p:nvSpPr>
        <p:spPr>
          <a:xfrm>
            <a:off x="2559980" y="5371088"/>
            <a:ext cx="4411013" cy="734825"/>
          </a:xfrm>
          <a:prstGeom prst="wedgeRectCallout">
            <a:avLst>
              <a:gd name="adj1" fmla="val -23355"/>
              <a:gd name="adj2" fmla="val -11181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dirty="0" smtClean="0">
                <a:solidFill>
                  <a:schemeClr val="tx1"/>
                </a:solidFill>
              </a:rPr>
              <a:t>We are keeping in mind other approaches as we engage with stakeholders and experts</a:t>
            </a:r>
          </a:p>
          <a:p>
            <a:endParaRPr lang="en-NZ" dirty="0">
              <a:solidFill>
                <a:schemeClr val="tx1"/>
              </a:solidFill>
            </a:endParaRPr>
          </a:p>
        </p:txBody>
      </p:sp>
    </p:spTree>
    <p:extLst>
      <p:ext uri="{BB962C8B-B14F-4D97-AF65-F5344CB8AC3E}">
        <p14:creationId xmlns:p14="http://schemas.microsoft.com/office/powerpoint/2010/main" val="77702120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Intersection with climate change</a:t>
            </a:r>
            <a:endParaRPr lang="en-NZ" dirty="0"/>
          </a:p>
        </p:txBody>
      </p:sp>
      <p:sp>
        <p:nvSpPr>
          <p:cNvPr id="3" name="Content Placeholder 2"/>
          <p:cNvSpPr>
            <a:spLocks noGrp="1"/>
          </p:cNvSpPr>
          <p:nvPr>
            <p:ph idx="1"/>
          </p:nvPr>
        </p:nvSpPr>
        <p:spPr>
          <a:xfrm>
            <a:off x="538716" y="1535204"/>
            <a:ext cx="10972800" cy="4777593"/>
          </a:xfrm>
        </p:spPr>
        <p:txBody>
          <a:bodyPr>
            <a:normAutofit lnSpcReduction="10000"/>
          </a:bodyPr>
          <a:lstStyle/>
          <a:p>
            <a:pPr marL="0" indent="0">
              <a:buNone/>
            </a:pPr>
            <a:r>
              <a:rPr lang="en-NZ" b="1" dirty="0" smtClean="0"/>
              <a:t>This work is being driven by the Emissions Reduction Plan</a:t>
            </a:r>
          </a:p>
          <a:p>
            <a:r>
              <a:rPr lang="en-NZ" dirty="0" smtClean="0"/>
              <a:t>The Paris Agreement aims for a limit of 2 degrees warming, which will still incur billions in climate costs</a:t>
            </a:r>
          </a:p>
          <a:p>
            <a:r>
              <a:rPr lang="en-NZ" dirty="0" smtClean="0"/>
              <a:t>Currently, if everyone meets their agreed targets, we will still miss this (achieve between 2.4 and 3.7 degrees)</a:t>
            </a:r>
          </a:p>
          <a:p>
            <a:r>
              <a:rPr lang="en-NZ" dirty="0" smtClean="0"/>
              <a:t>NZ has announced a target of a 1.5 degree limit</a:t>
            </a:r>
          </a:p>
          <a:p>
            <a:pPr marL="0" indent="0">
              <a:buNone/>
            </a:pPr>
            <a:endParaRPr lang="en-NZ" dirty="0" smtClean="0"/>
          </a:p>
          <a:p>
            <a:pPr marL="0" indent="0">
              <a:buNone/>
            </a:pPr>
            <a:r>
              <a:rPr lang="en-NZ" b="1" dirty="0" smtClean="0"/>
              <a:t>The circular economy can help bridge this aspirations-pledge gap</a:t>
            </a:r>
          </a:p>
          <a:p>
            <a:r>
              <a:rPr lang="en-NZ" dirty="0" smtClean="0"/>
              <a:t>Doubling circularity globally has the potential to plug the gap</a:t>
            </a:r>
          </a:p>
          <a:p>
            <a:r>
              <a:rPr lang="en-NZ" dirty="0" smtClean="0"/>
              <a:t>Increasing even more can help wind warming to under 2 degrees and save billions</a:t>
            </a:r>
            <a:endParaRPr lang="en-NZ" dirty="0"/>
          </a:p>
        </p:txBody>
      </p:sp>
    </p:spTree>
    <p:extLst>
      <p:ext uri="{BB962C8B-B14F-4D97-AF65-F5344CB8AC3E}">
        <p14:creationId xmlns:p14="http://schemas.microsoft.com/office/powerpoint/2010/main" val="61821112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Other benefits from a more circular economy</a:t>
            </a:r>
            <a:endParaRPr lang="en-NZ" dirty="0"/>
          </a:p>
        </p:txBody>
      </p:sp>
      <p:sp>
        <p:nvSpPr>
          <p:cNvPr id="3" name="Content Placeholder 2"/>
          <p:cNvSpPr>
            <a:spLocks noGrp="1"/>
          </p:cNvSpPr>
          <p:nvPr>
            <p:ph idx="1"/>
          </p:nvPr>
        </p:nvSpPr>
        <p:spPr>
          <a:xfrm>
            <a:off x="609601" y="1600201"/>
            <a:ext cx="7556740" cy="4840856"/>
          </a:xfrm>
        </p:spPr>
        <p:txBody>
          <a:bodyPr>
            <a:normAutofit fontScale="85000" lnSpcReduction="20000"/>
          </a:bodyPr>
          <a:lstStyle/>
          <a:p>
            <a:pPr marL="0" indent="0">
              <a:buNone/>
            </a:pPr>
            <a:r>
              <a:rPr lang="en-NZ" b="1" dirty="0" smtClean="0"/>
              <a:t>Regenerating ecosystems </a:t>
            </a:r>
          </a:p>
          <a:p>
            <a:r>
              <a:rPr lang="en-NZ" dirty="0" smtClean="0"/>
              <a:t>Can help mitigate climate risks, e.g. restored wetlands reducing flood impacts</a:t>
            </a:r>
          </a:p>
          <a:p>
            <a:r>
              <a:rPr lang="en-NZ" dirty="0" smtClean="0"/>
              <a:t>Acknowledges the environment  has intrinsic value independent of human needs</a:t>
            </a:r>
          </a:p>
          <a:p>
            <a:pPr marL="0" indent="0">
              <a:buNone/>
            </a:pPr>
            <a:r>
              <a:rPr lang="en-NZ" b="1" dirty="0" smtClean="0"/>
              <a:t>Resilient supply chains</a:t>
            </a:r>
          </a:p>
          <a:p>
            <a:r>
              <a:rPr lang="en-NZ" dirty="0" smtClean="0"/>
              <a:t>Protect against volatile international prices</a:t>
            </a:r>
          </a:p>
          <a:p>
            <a:r>
              <a:rPr lang="en-NZ" dirty="0" smtClean="0"/>
              <a:t>Reduce dependence on trade for strategic resources/market access</a:t>
            </a:r>
          </a:p>
          <a:p>
            <a:pPr marL="0" indent="0">
              <a:buNone/>
            </a:pPr>
            <a:r>
              <a:rPr lang="en-NZ" b="1" dirty="0" smtClean="0"/>
              <a:t>Reduced dependence on politicised materials </a:t>
            </a:r>
          </a:p>
          <a:p>
            <a:r>
              <a:rPr lang="en-NZ" dirty="0" smtClean="0"/>
              <a:t>Recycling can reduce the need for </a:t>
            </a:r>
            <a:r>
              <a:rPr lang="en-NZ" dirty="0" err="1" smtClean="0"/>
              <a:t>coltan</a:t>
            </a:r>
            <a:r>
              <a:rPr lang="en-NZ" dirty="0" smtClean="0"/>
              <a:t>, cobalt, rare earth minerals</a:t>
            </a:r>
          </a:p>
          <a:p>
            <a:r>
              <a:rPr lang="en-NZ" dirty="0" smtClean="0"/>
              <a:t>A more circular bioeconomy can produce and displace some imported inputs</a:t>
            </a:r>
            <a:endParaRPr lang="en-NZ" dirty="0"/>
          </a:p>
        </p:txBody>
      </p:sp>
      <p:pic>
        <p:nvPicPr>
          <p:cNvPr id="7" name="Picture 6"/>
          <p:cNvPicPr>
            <a:picLocks noChangeAspect="1"/>
          </p:cNvPicPr>
          <p:nvPr/>
        </p:nvPicPr>
        <p:blipFill>
          <a:blip r:embed="rId2"/>
          <a:stretch>
            <a:fillRect/>
          </a:stretch>
        </p:blipFill>
        <p:spPr>
          <a:xfrm>
            <a:off x="8712793" y="2105294"/>
            <a:ext cx="2346271" cy="3214329"/>
          </a:xfrm>
          <a:prstGeom prst="rect">
            <a:avLst/>
          </a:prstGeom>
        </p:spPr>
      </p:pic>
    </p:spTree>
    <p:extLst>
      <p:ext uri="{BB962C8B-B14F-4D97-AF65-F5344CB8AC3E}">
        <p14:creationId xmlns:p14="http://schemas.microsoft.com/office/powerpoint/2010/main" val="98120516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Circular principles in practice – business models</a:t>
            </a:r>
            <a:endParaRPr lang="en-NZ" dirty="0"/>
          </a:p>
        </p:txBody>
      </p:sp>
      <p:sp>
        <p:nvSpPr>
          <p:cNvPr id="3" name="Content Placeholder 2"/>
          <p:cNvSpPr>
            <a:spLocks noGrp="1"/>
          </p:cNvSpPr>
          <p:nvPr>
            <p:ph idx="1"/>
          </p:nvPr>
        </p:nvSpPr>
        <p:spPr/>
        <p:txBody>
          <a:bodyPr>
            <a:normAutofit fontScale="92500" lnSpcReduction="10000"/>
          </a:bodyPr>
          <a:lstStyle/>
          <a:p>
            <a:pPr marL="0" indent="0">
              <a:buNone/>
            </a:pPr>
            <a:r>
              <a:rPr lang="en-NZ" b="1" dirty="0" smtClean="0"/>
              <a:t>How to organise a business to reduce waste? </a:t>
            </a:r>
            <a:r>
              <a:rPr lang="en-NZ" dirty="0" smtClean="0"/>
              <a:t>(design of products, design of delivery, strategy for managing waste)</a:t>
            </a:r>
          </a:p>
          <a:p>
            <a:r>
              <a:rPr lang="en-NZ" dirty="0" smtClean="0"/>
              <a:t>Packaging</a:t>
            </a:r>
          </a:p>
          <a:p>
            <a:r>
              <a:rPr lang="en-NZ" dirty="0" smtClean="0"/>
              <a:t>Construction waste</a:t>
            </a:r>
          </a:p>
          <a:p>
            <a:r>
              <a:rPr lang="en-NZ" dirty="0" smtClean="0"/>
              <a:t>Ownership vs access models</a:t>
            </a:r>
          </a:p>
          <a:p>
            <a:pPr marL="0" indent="0">
              <a:buNone/>
            </a:pPr>
            <a:endParaRPr lang="en-NZ" dirty="0" smtClean="0"/>
          </a:p>
          <a:p>
            <a:pPr marL="0" indent="0">
              <a:buNone/>
            </a:pPr>
            <a:r>
              <a:rPr lang="en-NZ" b="1" dirty="0" smtClean="0"/>
              <a:t>How can government support?</a:t>
            </a:r>
          </a:p>
          <a:p>
            <a:r>
              <a:rPr lang="en-NZ" dirty="0" smtClean="0"/>
              <a:t>Strong signalling – e.g. EU directive on eco-design, procurement strategies</a:t>
            </a:r>
          </a:p>
          <a:p>
            <a:r>
              <a:rPr lang="en-NZ" dirty="0" smtClean="0"/>
              <a:t>Support – e.g. funding…research…</a:t>
            </a:r>
          </a:p>
          <a:p>
            <a:r>
              <a:rPr lang="en-NZ" dirty="0" smtClean="0"/>
              <a:t>Market intervention – e.g. Dutch tax on virgin plastics</a:t>
            </a:r>
            <a:endParaRPr lang="en-NZ" dirty="0"/>
          </a:p>
        </p:txBody>
      </p:sp>
    </p:spTree>
    <p:extLst>
      <p:ext uri="{BB962C8B-B14F-4D97-AF65-F5344CB8AC3E}">
        <p14:creationId xmlns:p14="http://schemas.microsoft.com/office/powerpoint/2010/main" val="273174260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Circular principles in practice – R-strategies </a:t>
            </a:r>
            <a:endParaRPr lang="en-NZ" dirty="0"/>
          </a:p>
        </p:txBody>
      </p:sp>
      <p:sp>
        <p:nvSpPr>
          <p:cNvPr id="3" name="Content Placeholder 2"/>
          <p:cNvSpPr>
            <a:spLocks noGrp="1"/>
          </p:cNvSpPr>
          <p:nvPr>
            <p:ph idx="1"/>
          </p:nvPr>
        </p:nvSpPr>
        <p:spPr>
          <a:xfrm>
            <a:off x="609600" y="1600201"/>
            <a:ext cx="3033823" cy="4525963"/>
          </a:xfrm>
        </p:spPr>
        <p:txBody>
          <a:bodyPr/>
          <a:lstStyle/>
          <a:p>
            <a:pPr marL="0" lvl="0" indent="0">
              <a:buNone/>
            </a:pPr>
            <a:r>
              <a:rPr lang="en-NZ" sz="2000" b="1" dirty="0"/>
              <a:t>The “R-Ladder” showing the hierarchy of the nine R-strategies in order of priority</a:t>
            </a:r>
            <a:endParaRPr lang="en-NZ" sz="2000" b="1" dirty="0" smtClean="0">
              <a:solidFill>
                <a:prstClr val="black"/>
              </a:solidFill>
            </a:endParaRPr>
          </a:p>
          <a:p>
            <a:pPr marL="0" lvl="0" indent="0">
              <a:buNone/>
            </a:pPr>
            <a:r>
              <a:rPr lang="en-NZ" sz="1600" dirty="0" smtClean="0">
                <a:solidFill>
                  <a:prstClr val="black"/>
                </a:solidFill>
              </a:rPr>
              <a:t>(</a:t>
            </a:r>
            <a:r>
              <a:rPr lang="en-NZ" sz="1600" dirty="0">
                <a:solidFill>
                  <a:prstClr val="black"/>
                </a:solidFill>
              </a:rPr>
              <a:t>Netherlands Environmental Assessment Agency, 2019, European Environment Agency, 2019)</a:t>
            </a:r>
          </a:p>
          <a:p>
            <a:endParaRPr lang="en-NZ" dirty="0"/>
          </a:p>
        </p:txBody>
      </p:sp>
      <p:pic>
        <p:nvPicPr>
          <p:cNvPr id="4" name="Picture 3"/>
          <p:cNvPicPr>
            <a:picLocks noChangeAspect="1"/>
          </p:cNvPicPr>
          <p:nvPr/>
        </p:nvPicPr>
        <p:blipFill>
          <a:blip r:embed="rId2"/>
          <a:stretch>
            <a:fillRect/>
          </a:stretch>
        </p:blipFill>
        <p:spPr>
          <a:xfrm>
            <a:off x="3708500" y="1600201"/>
            <a:ext cx="8045350" cy="4644655"/>
          </a:xfrm>
          <a:prstGeom prst="rect">
            <a:avLst/>
          </a:prstGeom>
        </p:spPr>
      </p:pic>
    </p:spTree>
    <p:extLst>
      <p:ext uri="{BB962C8B-B14F-4D97-AF65-F5344CB8AC3E}">
        <p14:creationId xmlns:p14="http://schemas.microsoft.com/office/powerpoint/2010/main" val="38838697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circular are we now – how to measure?</a:t>
            </a:r>
            <a:endParaRPr lang="en-NZ" dirty="0"/>
          </a:p>
        </p:txBody>
      </p:sp>
      <p:sp>
        <p:nvSpPr>
          <p:cNvPr id="3" name="Content Placeholder 2"/>
          <p:cNvSpPr>
            <a:spLocks noGrp="1"/>
          </p:cNvSpPr>
          <p:nvPr>
            <p:ph idx="1"/>
          </p:nvPr>
        </p:nvSpPr>
        <p:spPr>
          <a:xfrm>
            <a:off x="439480" y="1479330"/>
            <a:ext cx="5878285" cy="5078083"/>
          </a:xfrm>
        </p:spPr>
        <p:txBody>
          <a:bodyPr>
            <a:normAutofit fontScale="92500" lnSpcReduction="10000"/>
          </a:bodyPr>
          <a:lstStyle/>
          <a:p>
            <a:pPr>
              <a:spcAft>
                <a:spcPts val="600"/>
              </a:spcAft>
            </a:pPr>
            <a:r>
              <a:rPr lang="en-NZ" dirty="0"/>
              <a:t>The circularity of individual economies is difficult to quantify. Accurate indicators of circular performance are still being developed. </a:t>
            </a:r>
            <a:endParaRPr lang="en-NZ" dirty="0" smtClean="0"/>
          </a:p>
          <a:p>
            <a:pPr>
              <a:spcAft>
                <a:spcPts val="600"/>
              </a:spcAft>
            </a:pPr>
            <a:r>
              <a:rPr lang="en-NZ" dirty="0" smtClean="0"/>
              <a:t>The EU launched their first circular economy plan in 2015, and have reviewed and done a gap analysis on the metrics in use. </a:t>
            </a:r>
          </a:p>
          <a:p>
            <a:pPr>
              <a:spcAft>
                <a:spcPts val="600"/>
              </a:spcAft>
            </a:pPr>
            <a:r>
              <a:rPr lang="en-NZ" dirty="0" smtClean="0"/>
              <a:t>The Bellagio Declaration was </a:t>
            </a:r>
            <a:r>
              <a:rPr lang="en-NZ" dirty="0"/>
              <a:t>published in March 2021 and </a:t>
            </a:r>
            <a:r>
              <a:rPr lang="en-NZ" dirty="0" smtClean="0"/>
              <a:t>consists </a:t>
            </a:r>
            <a:r>
              <a:rPr lang="en-NZ" dirty="0"/>
              <a:t>of </a:t>
            </a:r>
            <a:r>
              <a:rPr lang="en-NZ" dirty="0" smtClean="0"/>
              <a:t>seven </a:t>
            </a:r>
            <a:r>
              <a:rPr lang="en-NZ" dirty="0"/>
              <a:t>principles capturing the essential elements of a circular economy monitoring framework. </a:t>
            </a:r>
            <a:endParaRPr lang="en-NZ" dirty="0" smtClean="0"/>
          </a:p>
        </p:txBody>
      </p:sp>
      <p:pic>
        <p:nvPicPr>
          <p:cNvPr id="4" name="Picture 3"/>
          <p:cNvPicPr>
            <a:picLocks noChangeAspect="1"/>
          </p:cNvPicPr>
          <p:nvPr/>
        </p:nvPicPr>
        <p:blipFill>
          <a:blip r:embed="rId3"/>
          <a:stretch>
            <a:fillRect/>
          </a:stretch>
        </p:blipFill>
        <p:spPr>
          <a:xfrm>
            <a:off x="6545716" y="1417640"/>
            <a:ext cx="5036684" cy="5054264"/>
          </a:xfrm>
          <a:prstGeom prst="rect">
            <a:avLst/>
          </a:prstGeom>
        </p:spPr>
      </p:pic>
    </p:spTree>
    <p:extLst>
      <p:ext uri="{BB962C8B-B14F-4D97-AF65-F5344CB8AC3E}">
        <p14:creationId xmlns:p14="http://schemas.microsoft.com/office/powerpoint/2010/main" val="42044137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circular are we – indicators we need</a:t>
            </a:r>
            <a:endParaRPr lang="en-NZ" dirty="0"/>
          </a:p>
        </p:txBody>
      </p:sp>
      <p:sp>
        <p:nvSpPr>
          <p:cNvPr id="3" name="Content Placeholder 2"/>
          <p:cNvSpPr>
            <a:spLocks noGrp="1"/>
          </p:cNvSpPr>
          <p:nvPr>
            <p:ph idx="1"/>
          </p:nvPr>
        </p:nvSpPr>
        <p:spPr/>
        <p:txBody>
          <a:bodyPr>
            <a:normAutofit fontScale="92500" lnSpcReduction="20000"/>
          </a:bodyPr>
          <a:lstStyle/>
          <a:p>
            <a:pPr marL="0" indent="0">
              <a:buNone/>
            </a:pPr>
            <a:r>
              <a:rPr lang="en-NZ" b="1" dirty="0" smtClean="0"/>
              <a:t>The Bellagio Declaration identified </a:t>
            </a:r>
            <a:r>
              <a:rPr lang="en-NZ" b="1" dirty="0"/>
              <a:t>four groups </a:t>
            </a:r>
            <a:r>
              <a:rPr lang="en-NZ" b="1" dirty="0" smtClean="0"/>
              <a:t>of indicators </a:t>
            </a:r>
            <a:r>
              <a:rPr lang="en-NZ" b="1" dirty="0"/>
              <a:t>that every robust circular economy </a:t>
            </a:r>
            <a:r>
              <a:rPr lang="en-NZ" b="1" dirty="0" smtClean="0"/>
              <a:t>monitoring system </a:t>
            </a:r>
            <a:r>
              <a:rPr lang="en-NZ" b="1" dirty="0"/>
              <a:t>should aim to have (EPA Network, 2021</a:t>
            </a:r>
            <a:r>
              <a:rPr lang="en-NZ" b="1" dirty="0" smtClean="0"/>
              <a:t>)</a:t>
            </a:r>
          </a:p>
          <a:p>
            <a:pPr marL="0" indent="0">
              <a:buNone/>
            </a:pPr>
            <a:endParaRPr lang="en-NZ" b="1" dirty="0"/>
          </a:p>
          <a:p>
            <a:r>
              <a:rPr lang="en-NZ" b="1" dirty="0" smtClean="0"/>
              <a:t>Material </a:t>
            </a:r>
            <a:r>
              <a:rPr lang="en-NZ" b="1" dirty="0"/>
              <a:t>and waste flow </a:t>
            </a:r>
            <a:r>
              <a:rPr lang="en-NZ" b="1" dirty="0" smtClean="0"/>
              <a:t>indicators</a:t>
            </a:r>
            <a:r>
              <a:rPr lang="en-NZ" dirty="0" smtClean="0"/>
              <a:t> capture macro-level </a:t>
            </a:r>
            <a:r>
              <a:rPr lang="en-NZ" dirty="0"/>
              <a:t>changes in the material lifecycle.</a:t>
            </a:r>
          </a:p>
          <a:p>
            <a:r>
              <a:rPr lang="en-NZ" b="1" dirty="0" smtClean="0"/>
              <a:t>Environmental </a:t>
            </a:r>
            <a:r>
              <a:rPr lang="en-NZ" b="1" dirty="0"/>
              <a:t>footprint </a:t>
            </a:r>
            <a:r>
              <a:rPr lang="en-NZ" b="1" dirty="0" smtClean="0"/>
              <a:t>indicators</a:t>
            </a:r>
            <a:r>
              <a:rPr lang="en-NZ" dirty="0" smtClean="0"/>
              <a:t> </a:t>
            </a:r>
            <a:r>
              <a:rPr lang="en-NZ" dirty="0"/>
              <a:t>capture </a:t>
            </a:r>
            <a:r>
              <a:rPr lang="en-NZ" dirty="0" smtClean="0"/>
              <a:t>impacts across </a:t>
            </a:r>
            <a:r>
              <a:rPr lang="en-NZ" dirty="0"/>
              <a:t>the full value chain of products and the </a:t>
            </a:r>
            <a:r>
              <a:rPr lang="en-NZ" dirty="0" smtClean="0"/>
              <a:t>full lifecycle </a:t>
            </a:r>
            <a:r>
              <a:rPr lang="en-NZ" dirty="0"/>
              <a:t>of materials, such that spill-over effects </a:t>
            </a:r>
            <a:r>
              <a:rPr lang="en-NZ" dirty="0" smtClean="0"/>
              <a:t>are assessed </a:t>
            </a:r>
            <a:r>
              <a:rPr lang="en-NZ" dirty="0"/>
              <a:t>and planetary boundaries respected.</a:t>
            </a:r>
          </a:p>
          <a:p>
            <a:r>
              <a:rPr lang="en-NZ" b="1" dirty="0" smtClean="0"/>
              <a:t>Economic </a:t>
            </a:r>
            <a:r>
              <a:rPr lang="en-NZ" b="1" dirty="0"/>
              <a:t>and social impact </a:t>
            </a:r>
            <a:r>
              <a:rPr lang="en-NZ" b="1" dirty="0" smtClean="0"/>
              <a:t>indicators</a:t>
            </a:r>
            <a:r>
              <a:rPr lang="en-NZ" dirty="0" smtClean="0"/>
              <a:t> capture positive </a:t>
            </a:r>
            <a:r>
              <a:rPr lang="en-NZ" dirty="0"/>
              <a:t>as well as negative implications that </a:t>
            </a:r>
            <a:r>
              <a:rPr lang="en-NZ" dirty="0" smtClean="0"/>
              <a:t>may arise </a:t>
            </a:r>
            <a:r>
              <a:rPr lang="en-NZ" dirty="0"/>
              <a:t>during structural changes of the </a:t>
            </a:r>
            <a:r>
              <a:rPr lang="en-NZ" dirty="0" smtClean="0"/>
              <a:t>circular economy </a:t>
            </a:r>
            <a:r>
              <a:rPr lang="en-NZ" dirty="0"/>
              <a:t>transition, to ensure a just transition.</a:t>
            </a:r>
          </a:p>
          <a:p>
            <a:r>
              <a:rPr lang="en-NZ" b="1" dirty="0" smtClean="0"/>
              <a:t>Policy </a:t>
            </a:r>
            <a:r>
              <a:rPr lang="en-NZ" b="1" dirty="0"/>
              <a:t>and process </a:t>
            </a:r>
            <a:r>
              <a:rPr lang="en-NZ" b="1" dirty="0" smtClean="0"/>
              <a:t>indicators</a:t>
            </a:r>
            <a:r>
              <a:rPr lang="en-NZ" dirty="0" smtClean="0"/>
              <a:t> </a:t>
            </a:r>
            <a:r>
              <a:rPr lang="en-NZ" dirty="0"/>
              <a:t>capture </a:t>
            </a:r>
            <a:r>
              <a:rPr lang="en-NZ" dirty="0" smtClean="0"/>
              <a:t>the implementation </a:t>
            </a:r>
            <a:r>
              <a:rPr lang="en-NZ" dirty="0"/>
              <a:t>of specific circular </a:t>
            </a:r>
            <a:r>
              <a:rPr lang="en-NZ" dirty="0" smtClean="0"/>
              <a:t>economy policy </a:t>
            </a:r>
            <a:r>
              <a:rPr lang="en-NZ" dirty="0"/>
              <a:t>measures and initiatives, in particular </a:t>
            </a:r>
            <a:r>
              <a:rPr lang="en-NZ" dirty="0" smtClean="0"/>
              <a:t>for some </a:t>
            </a:r>
            <a:r>
              <a:rPr lang="en-NZ" dirty="0"/>
              <a:t>key sectors. </a:t>
            </a:r>
          </a:p>
        </p:txBody>
      </p:sp>
    </p:spTree>
    <p:extLst>
      <p:ext uri="{BB962C8B-B14F-4D97-AF65-F5344CB8AC3E}">
        <p14:creationId xmlns:p14="http://schemas.microsoft.com/office/powerpoint/2010/main" val="383612524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Types of indicators</a:t>
            </a:r>
            <a:endParaRPr lang="en-NZ" dirty="0"/>
          </a:p>
        </p:txBody>
      </p:sp>
      <p:sp>
        <p:nvSpPr>
          <p:cNvPr id="3" name="Content Placeholder 2"/>
          <p:cNvSpPr>
            <a:spLocks noGrp="1"/>
          </p:cNvSpPr>
          <p:nvPr>
            <p:ph idx="1"/>
          </p:nvPr>
        </p:nvSpPr>
        <p:spPr/>
        <p:txBody>
          <a:bodyPr/>
          <a:lstStyle/>
          <a:p>
            <a:r>
              <a:rPr lang="en-NZ" dirty="0"/>
              <a:t>Different uses and thus categories of indicators also call for different types of indicators. </a:t>
            </a:r>
            <a:endParaRPr lang="en-NZ" dirty="0" smtClean="0"/>
          </a:p>
          <a:p>
            <a:r>
              <a:rPr lang="en-NZ" dirty="0" smtClean="0"/>
              <a:t>In </a:t>
            </a:r>
            <a:r>
              <a:rPr lang="en-NZ" dirty="0"/>
              <a:t>general, indicators may comprise for example </a:t>
            </a:r>
            <a:r>
              <a:rPr lang="en-NZ" b="1" dirty="0"/>
              <a:t>input</a:t>
            </a:r>
            <a:r>
              <a:rPr lang="en-NZ" dirty="0"/>
              <a:t>, </a:t>
            </a:r>
            <a:r>
              <a:rPr lang="en-NZ" b="1" dirty="0"/>
              <a:t>output</a:t>
            </a:r>
            <a:r>
              <a:rPr lang="en-NZ" dirty="0"/>
              <a:t>, </a:t>
            </a:r>
            <a:r>
              <a:rPr lang="en-NZ" b="1" dirty="0"/>
              <a:t>production</a:t>
            </a:r>
            <a:r>
              <a:rPr lang="en-NZ" dirty="0"/>
              <a:t>, </a:t>
            </a:r>
            <a:r>
              <a:rPr lang="en-NZ" b="1" dirty="0" smtClean="0"/>
              <a:t>throughput</a:t>
            </a:r>
            <a:r>
              <a:rPr lang="en-NZ" dirty="0"/>
              <a:t>, </a:t>
            </a:r>
            <a:r>
              <a:rPr lang="en-NZ" b="1" dirty="0"/>
              <a:t>process</a:t>
            </a:r>
            <a:r>
              <a:rPr lang="en-NZ" dirty="0"/>
              <a:t>, or </a:t>
            </a:r>
            <a:r>
              <a:rPr lang="en-NZ" b="1" dirty="0"/>
              <a:t>consumption</a:t>
            </a:r>
            <a:r>
              <a:rPr lang="en-NZ" dirty="0"/>
              <a:t> (demand) indicators, often expressed as absolute numbers, percentages, or per unit or per capita, but the possibility of qualitative indicators should not be discarded. </a:t>
            </a:r>
            <a:endParaRPr lang="en-NZ" dirty="0" smtClean="0"/>
          </a:p>
          <a:p>
            <a:r>
              <a:rPr lang="en-NZ" dirty="0" smtClean="0"/>
              <a:t>An </a:t>
            </a:r>
            <a:r>
              <a:rPr lang="en-NZ" dirty="0"/>
              <a:t>example is those that relate to citizen behaviour and views on the circular economy, or to compensate for areas where quantitative indicators are not yet available. </a:t>
            </a:r>
          </a:p>
        </p:txBody>
      </p:sp>
    </p:spTree>
    <p:extLst>
      <p:ext uri="{BB962C8B-B14F-4D97-AF65-F5344CB8AC3E}">
        <p14:creationId xmlns:p14="http://schemas.microsoft.com/office/powerpoint/2010/main" val="176363236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NZ" dirty="0" smtClean="0"/>
              <a:t>Contents</a:t>
            </a:r>
            <a:br>
              <a:rPr lang="en-NZ" dirty="0" smtClean="0"/>
            </a:br>
            <a:r>
              <a:rPr lang="en-NZ" sz="2000" dirty="0" smtClean="0"/>
              <a:t>(rough indication here of the sort of pages that would be useful – some of these topics may need several pages to cover, no problem at all if this </a:t>
            </a:r>
            <a:r>
              <a:rPr lang="en-NZ" sz="2000" dirty="0" err="1" smtClean="0"/>
              <a:t>slidepack</a:t>
            </a:r>
            <a:r>
              <a:rPr lang="en-NZ" sz="2000" dirty="0" smtClean="0"/>
              <a:t> gets quite long)</a:t>
            </a:r>
            <a:endParaRPr lang="en-NZ" sz="2000" dirty="0"/>
          </a:p>
        </p:txBody>
      </p:sp>
      <p:sp>
        <p:nvSpPr>
          <p:cNvPr id="6" name="Subtitle 4"/>
          <p:cNvSpPr>
            <a:spLocks noGrp="1"/>
          </p:cNvSpPr>
          <p:nvPr>
            <p:ph idx="1"/>
          </p:nvPr>
        </p:nvSpPr>
        <p:spPr/>
        <p:txBody>
          <a:bodyPr>
            <a:noAutofit/>
          </a:bodyPr>
          <a:lstStyle/>
          <a:p>
            <a:r>
              <a:rPr lang="en-NZ" sz="2400" dirty="0" smtClean="0"/>
              <a:t>What is a circular economy / bioeconomy </a:t>
            </a:r>
          </a:p>
          <a:p>
            <a:r>
              <a:rPr lang="en-NZ" sz="2400" dirty="0" smtClean="0"/>
              <a:t>Role in reducing emissions – why, how and how much</a:t>
            </a:r>
          </a:p>
          <a:p>
            <a:r>
              <a:rPr lang="en-NZ" sz="2400" dirty="0" smtClean="0"/>
              <a:t>Other benefits – innovation, adaptation </a:t>
            </a:r>
            <a:r>
              <a:rPr lang="en-NZ" sz="2400" dirty="0" err="1" smtClean="0"/>
              <a:t>etc</a:t>
            </a:r>
            <a:r>
              <a:rPr lang="en-NZ" sz="2400" dirty="0" smtClean="0"/>
              <a:t> </a:t>
            </a:r>
          </a:p>
          <a:p>
            <a:r>
              <a:rPr lang="en-NZ" sz="2400" dirty="0" smtClean="0"/>
              <a:t>Barriers / policy issues (findings from last years research – see slides 6,9-12)</a:t>
            </a:r>
          </a:p>
          <a:p>
            <a:r>
              <a:rPr lang="en-NZ" sz="2400" dirty="0" smtClean="0"/>
              <a:t>Business models (take from ERP chapter and build)</a:t>
            </a:r>
          </a:p>
          <a:p>
            <a:r>
              <a:rPr lang="en-NZ" sz="2400" dirty="0" smtClean="0"/>
              <a:t>How </a:t>
            </a:r>
            <a:r>
              <a:rPr lang="en-NZ" sz="2400" dirty="0"/>
              <a:t>circular now – and how to measure?  </a:t>
            </a:r>
          </a:p>
          <a:p>
            <a:r>
              <a:rPr lang="en-NZ" sz="2400" dirty="0" smtClean="0"/>
              <a:t>Skills and jobs in a circular/ bioeconomy ?   (not sure we have much on this – may require some new thinking / desk research)</a:t>
            </a:r>
          </a:p>
          <a:p>
            <a:r>
              <a:rPr lang="en-NZ" sz="2400" dirty="0" smtClean="0"/>
              <a:t>Examples (Maral) building, food/ag, fashion? </a:t>
            </a:r>
          </a:p>
          <a:p>
            <a:r>
              <a:rPr lang="en-NZ" sz="2400" dirty="0" smtClean="0"/>
              <a:t>Annex –  </a:t>
            </a:r>
          </a:p>
        </p:txBody>
      </p:sp>
    </p:spTree>
    <p:extLst>
      <p:ext uri="{BB962C8B-B14F-4D97-AF65-F5344CB8AC3E}">
        <p14:creationId xmlns:p14="http://schemas.microsoft.com/office/powerpoint/2010/main" val="255490905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376951"/>
          </a:xfrm>
        </p:spPr>
        <p:txBody>
          <a:bodyPr>
            <a:normAutofit/>
          </a:bodyPr>
          <a:lstStyle/>
          <a:p>
            <a:r>
              <a:rPr lang="en-NZ" dirty="0" smtClean="0"/>
              <a:t>Types of indicators</a:t>
            </a:r>
            <a:endParaRPr lang="en-NZ" dirty="0"/>
          </a:p>
        </p:txBody>
      </p:sp>
      <p:sp>
        <p:nvSpPr>
          <p:cNvPr id="3" name="Content Placeholder 2"/>
          <p:cNvSpPr>
            <a:spLocks noGrp="1"/>
          </p:cNvSpPr>
          <p:nvPr>
            <p:ph idx="1"/>
          </p:nvPr>
        </p:nvSpPr>
        <p:spPr>
          <a:xfrm>
            <a:off x="609600" y="1828800"/>
            <a:ext cx="10972800" cy="3473302"/>
          </a:xfrm>
        </p:spPr>
        <p:txBody>
          <a:bodyPr>
            <a:normAutofit/>
          </a:bodyPr>
          <a:lstStyle/>
          <a:p>
            <a:pPr marL="0" indent="0">
              <a:buNone/>
            </a:pPr>
            <a:r>
              <a:rPr lang="en-NZ" sz="2400" dirty="0"/>
              <a:t>There is a need for both </a:t>
            </a:r>
            <a:r>
              <a:rPr lang="en-NZ" sz="2400" b="1" dirty="0"/>
              <a:t>production</a:t>
            </a:r>
            <a:r>
              <a:rPr lang="en-NZ" sz="2400" dirty="0"/>
              <a:t> and </a:t>
            </a:r>
            <a:r>
              <a:rPr lang="en-NZ" sz="2400" b="1" dirty="0"/>
              <a:t>consumption-based</a:t>
            </a:r>
            <a:r>
              <a:rPr lang="en-NZ" sz="2400" dirty="0"/>
              <a:t> indicators, particularly related to impact, to capture the cross-boundary nature of resource use. </a:t>
            </a:r>
          </a:p>
          <a:p>
            <a:pPr marL="0" indent="0">
              <a:buNone/>
            </a:pPr>
            <a:r>
              <a:rPr lang="en-NZ" sz="2400" dirty="0" smtClean="0"/>
              <a:t>We </a:t>
            </a:r>
            <a:r>
              <a:rPr lang="en-NZ" sz="2400" dirty="0"/>
              <a:t>can distinguish </a:t>
            </a:r>
            <a:r>
              <a:rPr lang="en-NZ" sz="2400" dirty="0" smtClean="0"/>
              <a:t>between circular indicators measuring </a:t>
            </a:r>
            <a:r>
              <a:rPr lang="en-NZ" sz="2400" dirty="0"/>
              <a:t>at the macro, </a:t>
            </a:r>
            <a:r>
              <a:rPr lang="en-NZ" sz="2400" dirty="0" err="1"/>
              <a:t>meso</a:t>
            </a:r>
            <a:r>
              <a:rPr lang="en-NZ" sz="2400" dirty="0"/>
              <a:t> (sectoral), and micro level. </a:t>
            </a:r>
            <a:endParaRPr lang="en-NZ" sz="2400" dirty="0" smtClean="0"/>
          </a:p>
          <a:p>
            <a:pPr marL="0" indent="0">
              <a:buNone/>
            </a:pPr>
            <a:r>
              <a:rPr lang="en-NZ" sz="2400" dirty="0" smtClean="0"/>
              <a:t>Governments</a:t>
            </a:r>
            <a:r>
              <a:rPr lang="en-NZ" sz="2400" dirty="0"/>
              <a:t>, both national and municipal, typically adopt </a:t>
            </a:r>
            <a:r>
              <a:rPr lang="en-NZ" sz="2400" dirty="0" smtClean="0"/>
              <a:t>indicators </a:t>
            </a:r>
            <a:r>
              <a:rPr lang="en-NZ" sz="2400" dirty="0"/>
              <a:t>at the macro level, whereas companies tend to apply micro level indicators. </a:t>
            </a:r>
            <a:endParaRPr lang="en-NZ" sz="2400" dirty="0" smtClean="0"/>
          </a:p>
          <a:p>
            <a:pPr marL="0" indent="0">
              <a:buNone/>
            </a:pPr>
            <a:r>
              <a:rPr lang="en-NZ" sz="2400" dirty="0" smtClean="0"/>
              <a:t>Within </a:t>
            </a:r>
            <a:r>
              <a:rPr lang="en-NZ" sz="2400" dirty="0"/>
              <a:t>companies, indicators are also applied at different levels, from product level to business unit, to the company as whole. </a:t>
            </a:r>
            <a:endParaRPr lang="en-NZ" sz="2400" dirty="0" smtClean="0"/>
          </a:p>
        </p:txBody>
      </p:sp>
    </p:spTree>
    <p:extLst>
      <p:ext uri="{BB962C8B-B14F-4D97-AF65-F5344CB8AC3E}">
        <p14:creationId xmlns:p14="http://schemas.microsoft.com/office/powerpoint/2010/main" val="234923346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to produce metrics		</a:t>
            </a:r>
            <a:endParaRPr lang="en-NZ" dirty="0"/>
          </a:p>
        </p:txBody>
      </p:sp>
      <p:sp>
        <p:nvSpPr>
          <p:cNvPr id="3" name="Content Placeholder 2"/>
          <p:cNvSpPr>
            <a:spLocks noGrp="1"/>
          </p:cNvSpPr>
          <p:nvPr>
            <p:ph idx="1"/>
          </p:nvPr>
        </p:nvSpPr>
        <p:spPr/>
        <p:txBody>
          <a:bodyPr/>
          <a:lstStyle/>
          <a:p>
            <a:r>
              <a:rPr lang="en-NZ" dirty="0" smtClean="0"/>
              <a:t>Working group including stakeholders</a:t>
            </a:r>
          </a:p>
          <a:p>
            <a:r>
              <a:rPr lang="en-NZ" dirty="0" smtClean="0"/>
              <a:t>International</a:t>
            </a:r>
          </a:p>
          <a:p>
            <a:r>
              <a:rPr lang="en-NZ" dirty="0" smtClean="0"/>
              <a:t>All parts of the supply chain from extractor to consumer</a:t>
            </a:r>
            <a:endParaRPr lang="en-NZ" dirty="0"/>
          </a:p>
        </p:txBody>
      </p:sp>
    </p:spTree>
    <p:extLst>
      <p:ext uri="{BB962C8B-B14F-4D97-AF65-F5344CB8AC3E}">
        <p14:creationId xmlns:p14="http://schemas.microsoft.com/office/powerpoint/2010/main" val="320687568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Where firms put metrics in place indicates focus</a:t>
            </a:r>
            <a:endParaRPr lang="en-NZ" dirty="0"/>
          </a:p>
        </p:txBody>
      </p:sp>
      <p:sp>
        <p:nvSpPr>
          <p:cNvPr id="3" name="Content Placeholder 2"/>
          <p:cNvSpPr>
            <a:spLocks noGrp="1"/>
          </p:cNvSpPr>
          <p:nvPr>
            <p:ph idx="1"/>
          </p:nvPr>
        </p:nvSpPr>
        <p:spPr>
          <a:xfrm>
            <a:off x="609600" y="1600201"/>
            <a:ext cx="4061637" cy="4525963"/>
          </a:xfrm>
        </p:spPr>
        <p:txBody>
          <a:bodyPr/>
          <a:lstStyle/>
          <a:p>
            <a:pPr marL="0" indent="0">
              <a:buNone/>
            </a:pPr>
            <a:r>
              <a:rPr lang="en-NZ" dirty="0"/>
              <a:t>Sample of the use of circular economy or related resource indicators by companies across the resource </a:t>
            </a:r>
            <a:r>
              <a:rPr lang="en-NZ" dirty="0" smtClean="0"/>
              <a:t>lifecycle</a:t>
            </a:r>
          </a:p>
          <a:p>
            <a:pPr marL="0" indent="0">
              <a:buNone/>
            </a:pPr>
            <a:endParaRPr lang="en-NZ" dirty="0"/>
          </a:p>
          <a:p>
            <a:pPr marL="0" indent="0">
              <a:buNone/>
            </a:pPr>
            <a:r>
              <a:rPr lang="en-NZ" dirty="0" smtClean="0"/>
              <a:t>Focus on operations aligns with focus on firms </a:t>
            </a:r>
            <a:endParaRPr lang="en-NZ" dirty="0"/>
          </a:p>
        </p:txBody>
      </p:sp>
      <p:pic>
        <p:nvPicPr>
          <p:cNvPr id="4" name="Picture 3"/>
          <p:cNvPicPr>
            <a:picLocks noChangeAspect="1"/>
          </p:cNvPicPr>
          <p:nvPr/>
        </p:nvPicPr>
        <p:blipFill>
          <a:blip r:embed="rId2"/>
          <a:stretch>
            <a:fillRect/>
          </a:stretch>
        </p:blipFill>
        <p:spPr>
          <a:xfrm>
            <a:off x="4923649" y="1788812"/>
            <a:ext cx="6134211" cy="4043146"/>
          </a:xfrm>
          <a:prstGeom prst="rect">
            <a:avLst/>
          </a:prstGeom>
        </p:spPr>
      </p:pic>
    </p:spTree>
    <p:extLst>
      <p:ext uri="{BB962C8B-B14F-4D97-AF65-F5344CB8AC3E}">
        <p14:creationId xmlns:p14="http://schemas.microsoft.com/office/powerpoint/2010/main" val="315431477"/>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Organisation of International Standards: metrics for a circular economy</a:t>
            </a:r>
            <a:endParaRPr lang="en-NZ" dirty="0"/>
          </a:p>
        </p:txBody>
      </p:sp>
      <p:sp>
        <p:nvSpPr>
          <p:cNvPr id="3" name="Content Placeholder 2"/>
          <p:cNvSpPr>
            <a:spLocks noGrp="1"/>
          </p:cNvSpPr>
          <p:nvPr>
            <p:ph idx="1"/>
          </p:nvPr>
        </p:nvSpPr>
        <p:spPr/>
        <p:txBody>
          <a:bodyPr>
            <a:normAutofit fontScale="92500" lnSpcReduction="10000"/>
          </a:bodyPr>
          <a:lstStyle/>
          <a:p>
            <a:pPr>
              <a:spcAft>
                <a:spcPts val="600"/>
              </a:spcAft>
            </a:pPr>
            <a:r>
              <a:rPr lang="en-NZ" dirty="0"/>
              <a:t>NZ is an observer member of the ISO technical committee (ISO/TC 323) developing six standards for the circular economy, including “</a:t>
            </a:r>
            <a:r>
              <a:rPr lang="en-NZ" i="1" dirty="0"/>
              <a:t>Circular economy — Measuring circularity framework</a:t>
            </a:r>
            <a:r>
              <a:rPr lang="en-NZ" dirty="0"/>
              <a:t>” </a:t>
            </a:r>
          </a:p>
          <a:p>
            <a:r>
              <a:rPr lang="en-NZ" b="1" dirty="0"/>
              <a:t>Good metrics need to be:</a:t>
            </a:r>
          </a:p>
          <a:p>
            <a:pPr lvl="1"/>
            <a:r>
              <a:rPr lang="en-NZ" dirty="0"/>
              <a:t>Science-based</a:t>
            </a:r>
          </a:p>
          <a:p>
            <a:pPr lvl="1"/>
            <a:r>
              <a:rPr lang="en-NZ" dirty="0"/>
              <a:t>Based on credible and accessible data</a:t>
            </a:r>
          </a:p>
          <a:p>
            <a:pPr lvl="1"/>
            <a:r>
              <a:rPr lang="en-NZ" dirty="0"/>
              <a:t>Intuitive, and meaningful for the public</a:t>
            </a:r>
          </a:p>
          <a:p>
            <a:pPr lvl="1">
              <a:spcAft>
                <a:spcPts val="600"/>
              </a:spcAft>
            </a:pPr>
            <a:r>
              <a:rPr lang="en-NZ" dirty="0"/>
              <a:t>Work at different scales (individual-organisation-community-national-supranational)</a:t>
            </a:r>
          </a:p>
          <a:p>
            <a:r>
              <a:rPr lang="en-NZ" b="1" dirty="0"/>
              <a:t>Different ingredients for measuring circularity could include:</a:t>
            </a:r>
          </a:p>
          <a:p>
            <a:pPr lvl="1"/>
            <a:r>
              <a:rPr lang="en-NZ" dirty="0"/>
              <a:t>Material consumption (domestic consumption per capita, resource productivity)</a:t>
            </a:r>
          </a:p>
          <a:p>
            <a:pPr lvl="1"/>
            <a:r>
              <a:rPr lang="en-NZ" dirty="0"/>
              <a:t>Waste generation (total waste per capita, total waste in % of GDP)</a:t>
            </a:r>
          </a:p>
          <a:p>
            <a:pPr lvl="1"/>
            <a:r>
              <a:rPr lang="en-NZ" dirty="0"/>
              <a:t>Circular material use (circular material use rate)</a:t>
            </a:r>
          </a:p>
          <a:p>
            <a:endParaRPr lang="en-NZ" dirty="0"/>
          </a:p>
        </p:txBody>
      </p:sp>
    </p:spTree>
    <p:extLst>
      <p:ext uri="{BB962C8B-B14F-4D97-AF65-F5344CB8AC3E}">
        <p14:creationId xmlns:p14="http://schemas.microsoft.com/office/powerpoint/2010/main" val="84153330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759" y="63532"/>
            <a:ext cx="10972800" cy="1143000"/>
          </a:xfrm>
        </p:spPr>
        <p:txBody>
          <a:bodyPr>
            <a:normAutofit fontScale="90000"/>
          </a:bodyPr>
          <a:lstStyle/>
          <a:p>
            <a:r>
              <a:rPr lang="en-NZ" dirty="0" smtClean="0"/>
              <a:t>Measuring the bioeconomy – UN System of Environmental Economic Accounting</a:t>
            </a:r>
            <a:endParaRPr lang="en-NZ" dirty="0"/>
          </a:p>
        </p:txBody>
      </p:sp>
      <p:sp>
        <p:nvSpPr>
          <p:cNvPr id="3" name="Content Placeholder 2"/>
          <p:cNvSpPr>
            <a:spLocks noGrp="1"/>
          </p:cNvSpPr>
          <p:nvPr>
            <p:ph idx="1"/>
          </p:nvPr>
        </p:nvSpPr>
        <p:spPr>
          <a:xfrm>
            <a:off x="288759" y="1852863"/>
            <a:ext cx="6448925" cy="4776537"/>
          </a:xfrm>
        </p:spPr>
        <p:txBody>
          <a:bodyPr>
            <a:normAutofit/>
          </a:bodyPr>
          <a:lstStyle/>
          <a:p>
            <a:pPr marL="0" indent="0">
              <a:buNone/>
            </a:pPr>
            <a:endParaRPr lang="en-NZ" dirty="0" smtClean="0"/>
          </a:p>
          <a:p>
            <a:endParaRPr lang="en-NZ" dirty="0"/>
          </a:p>
        </p:txBody>
      </p:sp>
      <p:sp>
        <p:nvSpPr>
          <p:cNvPr id="4" name="TextBox 3"/>
          <p:cNvSpPr txBox="1"/>
          <p:nvPr/>
        </p:nvSpPr>
        <p:spPr>
          <a:xfrm>
            <a:off x="260685" y="1206532"/>
            <a:ext cx="11670630" cy="3416320"/>
          </a:xfrm>
          <a:prstGeom prst="rect">
            <a:avLst/>
          </a:prstGeom>
          <a:noFill/>
        </p:spPr>
        <p:txBody>
          <a:bodyPr wrap="square" rtlCol="0">
            <a:spAutoFit/>
          </a:bodyPr>
          <a:lstStyle/>
          <a:p>
            <a:r>
              <a:rPr lang="en-NZ" dirty="0"/>
              <a:t>The SEEA Ecosystem Accounting (SEEA EA) constitutes an integrated and comprehensive statistical framework for organizing data about habitats and landscapes, measuring the ecosystem services, tracking changes in ecosystem assets, and linking this information to economic and other human activity</a:t>
            </a:r>
            <a:r>
              <a:rPr lang="en-NZ" dirty="0" smtClean="0"/>
              <a:t>.</a:t>
            </a:r>
          </a:p>
          <a:p>
            <a:endParaRPr lang="en-NZ" dirty="0"/>
          </a:p>
          <a:p>
            <a:r>
              <a:rPr lang="en-NZ" dirty="0"/>
              <a:t>The </a:t>
            </a:r>
            <a:r>
              <a:rPr lang="en-NZ" u="sng" dirty="0">
                <a:hlinkClick r:id="rId3"/>
              </a:rPr>
              <a:t>United Nations Statistical Commission </a:t>
            </a:r>
            <a:r>
              <a:rPr lang="en-NZ" dirty="0"/>
              <a:t>adopted the SEEA Ecosystem Accounting at its 52nd session in March 2021. The report of the Commission (subject to editing) can be found </a:t>
            </a:r>
            <a:r>
              <a:rPr lang="en-NZ" u="sng" dirty="0">
                <a:hlinkClick r:id="rId4"/>
              </a:rPr>
              <a:t>here</a:t>
            </a:r>
            <a:r>
              <a:rPr lang="en-NZ" dirty="0" smtClean="0"/>
              <a:t>.</a:t>
            </a:r>
          </a:p>
          <a:p>
            <a:endParaRPr lang="en-NZ" dirty="0"/>
          </a:p>
          <a:p>
            <a:r>
              <a:rPr lang="en-NZ" dirty="0"/>
              <a:t>This adoption follows a comprehensive and inclusive process of detailed testing, consultation and revision. Today, ecosystem accounts have already been used to inform policy development in </a:t>
            </a:r>
            <a:r>
              <a:rPr lang="en-NZ" u="sng" dirty="0">
                <a:hlinkClick r:id="rId5"/>
              </a:rPr>
              <a:t>more than 34 countries</a:t>
            </a:r>
            <a:r>
              <a:rPr lang="en-NZ" dirty="0"/>
              <a:t>.</a:t>
            </a:r>
          </a:p>
          <a:p>
            <a:endParaRPr lang="en-NZ" dirty="0" smtClean="0"/>
          </a:p>
          <a:p>
            <a:r>
              <a:rPr lang="en-NZ" dirty="0" smtClean="0"/>
              <a:t>Ecosystem </a:t>
            </a:r>
            <a:r>
              <a:rPr lang="en-NZ" dirty="0"/>
              <a:t>Accounting </a:t>
            </a:r>
            <a:r>
              <a:rPr lang="en-NZ" dirty="0" smtClean="0"/>
              <a:t>is </a:t>
            </a:r>
            <a:r>
              <a:rPr lang="en-NZ" dirty="0"/>
              <a:t>built on five core accounts. These accounts are compiled using spatially explicit data and information about the functions of </a:t>
            </a:r>
            <a:r>
              <a:rPr lang="en-NZ" u="sng" dirty="0">
                <a:hlinkClick r:id="rId6"/>
              </a:rPr>
              <a:t>ecosystem assets</a:t>
            </a:r>
            <a:r>
              <a:rPr lang="en-NZ" dirty="0"/>
              <a:t> and the </a:t>
            </a:r>
            <a:r>
              <a:rPr lang="en-NZ" u="sng" dirty="0">
                <a:hlinkClick r:id="rId7"/>
              </a:rPr>
              <a:t>ecosystem services</a:t>
            </a:r>
            <a:r>
              <a:rPr lang="en-NZ" dirty="0"/>
              <a:t> they produce</a:t>
            </a:r>
          </a:p>
        </p:txBody>
      </p:sp>
    </p:spTree>
    <p:extLst>
      <p:ext uri="{BB962C8B-B14F-4D97-AF65-F5344CB8AC3E}">
        <p14:creationId xmlns:p14="http://schemas.microsoft.com/office/powerpoint/2010/main" val="160560293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Measuring the bioeconomy – UN System of Environmental Economic Accounting</a:t>
            </a:r>
          </a:p>
        </p:txBody>
      </p:sp>
      <p:sp>
        <p:nvSpPr>
          <p:cNvPr id="3" name="Content Placeholder 2"/>
          <p:cNvSpPr>
            <a:spLocks noGrp="1"/>
          </p:cNvSpPr>
          <p:nvPr>
            <p:ph idx="1"/>
          </p:nvPr>
        </p:nvSpPr>
        <p:spPr>
          <a:xfrm>
            <a:off x="609601" y="1600201"/>
            <a:ext cx="6019800" cy="4932946"/>
          </a:xfrm>
        </p:spPr>
        <p:txBody>
          <a:bodyPr>
            <a:normAutofit fontScale="62500" lnSpcReduction="20000"/>
          </a:bodyPr>
          <a:lstStyle/>
          <a:p>
            <a:pPr marL="0" indent="0">
              <a:buNone/>
            </a:pPr>
            <a:r>
              <a:rPr lang="en-NZ" dirty="0"/>
              <a:t>The five ecosystem accounts are:</a:t>
            </a:r>
          </a:p>
          <a:p>
            <a:pPr marL="0" indent="0">
              <a:buNone/>
            </a:pPr>
            <a:r>
              <a:rPr lang="en-NZ" b="1" dirty="0"/>
              <a:t>1. ECOSYSTEM EXTENT</a:t>
            </a:r>
            <a:r>
              <a:rPr lang="en-NZ" dirty="0"/>
              <a:t> accounts record the </a:t>
            </a:r>
            <a:r>
              <a:rPr lang="en-NZ" b="1" dirty="0"/>
              <a:t>total area of each ecosystem</a:t>
            </a:r>
            <a:r>
              <a:rPr lang="en-NZ" dirty="0"/>
              <a:t>, classified by type within a specified area (ecosystem accounting area). Ecosystem extent accounts are measured over time in ecosystem accounting areas (e.g., nation, province, river basin, protected area, etc.) by ecosystem type, thus illustrating the changes in extent from one ecosystem type to another over the accounting period.</a:t>
            </a:r>
          </a:p>
          <a:p>
            <a:pPr marL="0" indent="0">
              <a:buNone/>
            </a:pPr>
            <a:r>
              <a:rPr lang="en-NZ" b="1" dirty="0"/>
              <a:t>2. ECOSYSTEM CONDITION</a:t>
            </a:r>
            <a:r>
              <a:rPr lang="en-NZ" dirty="0"/>
              <a:t> accounts record the </a:t>
            </a:r>
            <a:r>
              <a:rPr lang="en-NZ" b="1" dirty="0"/>
              <a:t>condition of ecosystem assets</a:t>
            </a:r>
            <a:r>
              <a:rPr lang="en-NZ" dirty="0"/>
              <a:t> in terms of selected characteristics at specific points in time. Over time, they record the changes to their condition and provide valuable information on the health of ecosystems.</a:t>
            </a:r>
          </a:p>
          <a:p>
            <a:pPr marL="0" indent="0">
              <a:buNone/>
            </a:pPr>
            <a:r>
              <a:rPr lang="en-NZ" b="1" dirty="0"/>
              <a:t>3. &amp; 4. ECOSYSTEM SERVICES</a:t>
            </a:r>
            <a:r>
              <a:rPr lang="en-NZ" dirty="0"/>
              <a:t> flow accounts (physical and monetary) record the supply of ecosystem services by ecosystem assets and the use of those services by economic units, including households.</a:t>
            </a:r>
          </a:p>
          <a:p>
            <a:pPr marL="0" indent="0">
              <a:buNone/>
            </a:pPr>
            <a:r>
              <a:rPr lang="en-NZ" b="1" dirty="0"/>
              <a:t>5. MONETARY ECOSYSTEM ASSET</a:t>
            </a:r>
            <a:r>
              <a:rPr lang="en-NZ" dirty="0"/>
              <a:t> accounts record information on stocks and changes in stocks (additions and reductions) of ecosystem assets. This includes </a:t>
            </a:r>
            <a:r>
              <a:rPr lang="en-NZ" dirty="0" smtClean="0"/>
              <a:t>accounting </a:t>
            </a:r>
            <a:r>
              <a:rPr lang="en-NZ" dirty="0"/>
              <a:t>for ecosystem degradation and enhancement</a:t>
            </a:r>
            <a:r>
              <a:rPr lang="en-NZ" dirty="0" smtClean="0"/>
              <a:t>.</a:t>
            </a:r>
            <a:endParaRPr lang="en-NZ" dirty="0"/>
          </a:p>
        </p:txBody>
      </p:sp>
      <p:pic>
        <p:nvPicPr>
          <p:cNvPr id="4" name="Picture 4" descr="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7684" y="1781596"/>
            <a:ext cx="5229378" cy="3813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14776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Skills and jobs</a:t>
            </a:r>
            <a:endParaRPr lang="en-NZ" dirty="0"/>
          </a:p>
        </p:txBody>
      </p:sp>
      <p:sp>
        <p:nvSpPr>
          <p:cNvPr id="3" name="Content Placeholder 2"/>
          <p:cNvSpPr>
            <a:spLocks noGrp="1"/>
          </p:cNvSpPr>
          <p:nvPr>
            <p:ph idx="1"/>
          </p:nvPr>
        </p:nvSpPr>
        <p:spPr/>
        <p:txBody>
          <a:bodyPr/>
          <a:lstStyle/>
          <a:p>
            <a:r>
              <a:rPr lang="en-NZ" dirty="0" smtClean="0"/>
              <a:t>Impact on future of work </a:t>
            </a:r>
          </a:p>
          <a:p>
            <a:r>
              <a:rPr lang="en-US" b="1" dirty="0"/>
              <a:t>Four sectors</a:t>
            </a:r>
            <a:r>
              <a:rPr lang="en-US" dirty="0"/>
              <a:t> (construction, food products, minerals, and power) account for </a:t>
            </a:r>
            <a:r>
              <a:rPr lang="en-US" b="1" dirty="0"/>
              <a:t>90%</a:t>
            </a:r>
            <a:r>
              <a:rPr lang="en-US" dirty="0"/>
              <a:t> of global material use, and employ </a:t>
            </a:r>
            <a:r>
              <a:rPr lang="en-US" b="1" dirty="0"/>
              <a:t>15%</a:t>
            </a:r>
            <a:r>
              <a:rPr lang="en-US" dirty="0"/>
              <a:t> of the global workforce</a:t>
            </a:r>
            <a:endParaRPr lang="en-NZ" dirty="0"/>
          </a:p>
          <a:p>
            <a:r>
              <a:rPr lang="en-NZ" dirty="0" smtClean="0"/>
              <a:t>Role of education – particularly early education (Finland, Slovenia, start at kindergarten age, socialising circular behaviours), also retraining for changing job market (new waste management jobs, emerging bioeconomy jobs)</a:t>
            </a:r>
          </a:p>
          <a:p>
            <a:r>
              <a:rPr lang="en-NZ" dirty="0" smtClean="0"/>
              <a:t>Considering the role of waste workforce (health and safety, workers often from marginalised groups)</a:t>
            </a:r>
            <a:endParaRPr lang="en-NZ" dirty="0"/>
          </a:p>
        </p:txBody>
      </p:sp>
    </p:spTree>
    <p:extLst>
      <p:ext uri="{BB962C8B-B14F-4D97-AF65-F5344CB8AC3E}">
        <p14:creationId xmlns:p14="http://schemas.microsoft.com/office/powerpoint/2010/main" val="299533129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Overseas examples in action</a:t>
            </a:r>
            <a:endParaRPr lang="en-NZ" dirty="0"/>
          </a:p>
        </p:txBody>
      </p:sp>
      <p:sp>
        <p:nvSpPr>
          <p:cNvPr id="3" name="Content Placeholder 2"/>
          <p:cNvSpPr>
            <a:spLocks noGrp="1"/>
          </p:cNvSpPr>
          <p:nvPr>
            <p:ph idx="1"/>
          </p:nvPr>
        </p:nvSpPr>
        <p:spPr>
          <a:xfrm>
            <a:off x="609600" y="1600201"/>
            <a:ext cx="10972800" cy="4525963"/>
          </a:xfrm>
        </p:spPr>
        <p:txBody>
          <a:bodyPr/>
          <a:lstStyle/>
          <a:p>
            <a:r>
              <a:rPr lang="en-NZ" dirty="0" smtClean="0"/>
              <a:t>EU – EU-wide strategy, use of different levers (legislation, directives, rules)</a:t>
            </a:r>
          </a:p>
          <a:p>
            <a:r>
              <a:rPr lang="en-NZ" dirty="0" smtClean="0"/>
              <a:t>Slovenia – zero waste</a:t>
            </a:r>
          </a:p>
          <a:p>
            <a:r>
              <a:rPr lang="en-NZ" dirty="0" smtClean="0"/>
              <a:t>Netherlands – world leader, waste focused</a:t>
            </a:r>
          </a:p>
          <a:p>
            <a:r>
              <a:rPr lang="en-NZ" dirty="0" smtClean="0"/>
              <a:t>Prague</a:t>
            </a:r>
          </a:p>
          <a:p>
            <a:r>
              <a:rPr lang="en-NZ" dirty="0" smtClean="0"/>
              <a:t>Australia – VIC, NSW (responding to China 2018 waste ban)</a:t>
            </a:r>
            <a:endParaRPr lang="en-NZ" dirty="0" smtClean="0"/>
          </a:p>
          <a:p>
            <a:r>
              <a:rPr lang="en-NZ" dirty="0" smtClean="0"/>
              <a:t>Finland (large bioeconomy, particularly wood)</a:t>
            </a:r>
          </a:p>
          <a:p>
            <a:r>
              <a:rPr lang="en-NZ" dirty="0" smtClean="0"/>
              <a:t>Canada (also have large bioeconomy)</a:t>
            </a:r>
          </a:p>
          <a:p>
            <a:r>
              <a:rPr lang="en-NZ" dirty="0" smtClean="0"/>
              <a:t>Costa Rica</a:t>
            </a:r>
            <a:endParaRPr lang="en-NZ" dirty="0"/>
          </a:p>
        </p:txBody>
      </p:sp>
    </p:spTree>
    <p:extLst>
      <p:ext uri="{BB962C8B-B14F-4D97-AF65-F5344CB8AC3E}">
        <p14:creationId xmlns:p14="http://schemas.microsoft.com/office/powerpoint/2010/main" val="11158802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NZ" altLang="en-US" smtClean="0"/>
              <a:t>Circular business examples</a:t>
            </a:r>
          </a:p>
        </p:txBody>
      </p:sp>
      <p:sp>
        <p:nvSpPr>
          <p:cNvPr id="10243" name="Content Placeholder 2"/>
          <p:cNvSpPr>
            <a:spLocks noGrp="1"/>
          </p:cNvSpPr>
          <p:nvPr>
            <p:ph idx="1"/>
          </p:nvPr>
        </p:nvSpPr>
        <p:spPr>
          <a:xfrm>
            <a:off x="1746251" y="1079500"/>
            <a:ext cx="6938963" cy="4914900"/>
          </a:xfrm>
        </p:spPr>
        <p:txBody>
          <a:bodyPr/>
          <a:lstStyle/>
          <a:p>
            <a:r>
              <a:rPr lang="en-NZ" altLang="en-US" sz="1600" b="1" dirty="0"/>
              <a:t>Dell</a:t>
            </a:r>
            <a:r>
              <a:rPr lang="en-NZ" altLang="en-US" sz="1600" dirty="0"/>
              <a:t> – taking e-waste gold from Salvation Army stores and partnering with a jewellery company to make jewellery entirely from e-waste. </a:t>
            </a:r>
          </a:p>
          <a:p>
            <a:r>
              <a:rPr lang="en-NZ" altLang="en-US" sz="1600" b="1" dirty="0"/>
              <a:t>Ikea</a:t>
            </a:r>
            <a:r>
              <a:rPr lang="en-NZ" altLang="en-US" sz="1600" dirty="0"/>
              <a:t> – establishing a furniture take-back scheme in the UK, launching a national mattress recycling programme in the US, partnering with suppliers to source 100% recycled plastic for its products, building sustainable stores etc.</a:t>
            </a:r>
          </a:p>
          <a:p>
            <a:r>
              <a:rPr lang="en-NZ" altLang="en-US" sz="1600" b="1" dirty="0"/>
              <a:t>Philips Lighting ‘Pay per lux’ model </a:t>
            </a:r>
            <a:r>
              <a:rPr lang="en-NZ" altLang="en-US" sz="1600" dirty="0"/>
              <a:t>- Philips installs bespoke, intelligent lighting systems that fit the needs of a space and at a manageable price for the customer. Philips maintains ownership of the materials, and the client benefits from maintenance and service, the option to adapt or upgrade the setup, with the manufacturer able to recover the materials when necessary. </a:t>
            </a:r>
          </a:p>
          <a:p>
            <a:r>
              <a:rPr lang="en-NZ" altLang="en-US" sz="1600" b="1" dirty="0"/>
              <a:t>H&amp;M</a:t>
            </a:r>
            <a:r>
              <a:rPr lang="en-NZ" altLang="en-US" sz="1600" dirty="0"/>
              <a:t> – vision to become 100% circular by 2030. Currently around 35% of the materials used by the company are recycled or sustainably-sourced.</a:t>
            </a:r>
          </a:p>
          <a:p>
            <a:r>
              <a:rPr lang="en-NZ" altLang="en-US" sz="1600" b="1" dirty="0"/>
              <a:t>Toast Ale </a:t>
            </a:r>
            <a:r>
              <a:rPr lang="en-NZ" altLang="en-US" sz="1600" dirty="0"/>
              <a:t>– collects surplus bread from delis, bakeries </a:t>
            </a:r>
            <a:r>
              <a:rPr lang="en-NZ" altLang="en-US" sz="1600" dirty="0" err="1"/>
              <a:t>etc</a:t>
            </a:r>
            <a:r>
              <a:rPr lang="en-NZ" altLang="en-US" sz="1600" dirty="0"/>
              <a:t> and incorporates it into the brewing process with barley, hops, yeast and water. No special technology is required, but the simple switch can replace around a third of the malted barley used for beer.</a:t>
            </a:r>
          </a:p>
          <a:p>
            <a:r>
              <a:rPr lang="en-NZ" altLang="en-US" sz="1600" b="1" dirty="0"/>
              <a:t>Adidas</a:t>
            </a:r>
            <a:r>
              <a:rPr lang="en-NZ" altLang="en-US" sz="1600" dirty="0"/>
              <a:t> – in 2018 produced 5 million pairs of shoes made out of ocean plastic – ramping this up to 11 million pairs in 2019 due to demand from consumers for more sustainable products.</a:t>
            </a:r>
          </a:p>
          <a:p>
            <a:endParaRPr lang="en-NZ" altLang="en-US" dirty="0" smtClean="0"/>
          </a:p>
        </p:txBody>
      </p:sp>
      <p:sp>
        <p:nvSpPr>
          <p:cNvPr id="10244" name="AutoShape 2" descr="Image result for ikea logo"/>
          <p:cNvSpPr>
            <a:spLocks noChangeAspect="1" noChangeArrowheads="1"/>
          </p:cNvSpPr>
          <p:nvPr/>
        </p:nvSpPr>
        <p:spPr bwMode="auto">
          <a:xfrm>
            <a:off x="1576388"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1000"/>
              </a:spcBef>
              <a:buFont typeface="Arial" panose="020B0604020202020204" pitchFamily="34" charset="0"/>
              <a:buChar char="•"/>
              <a:defRPr sz="2400">
                <a:solidFill>
                  <a:schemeClr val="tx1"/>
                </a:solidFill>
                <a:latin typeface="Calibri" panose="020F0502020204030204" pitchFamily="34" charset="0"/>
              </a:defRPr>
            </a:lvl1pPr>
            <a:lvl2pPr marL="742950" indent="-285750" eaLnBrk="0" hangingPunct="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2pPr>
            <a:lvl3pPr marL="1143000" indent="-228600" eaLnBrk="0" hangingPunct="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3pPr>
            <a:lvl4pPr marL="1600200" indent="-228600" eaLnBrk="0" hangingPunct="0">
              <a:lnSpc>
                <a:spcPct val="90000"/>
              </a:lnSpc>
              <a:spcBef>
                <a:spcPts val="500"/>
              </a:spcBef>
              <a:buFont typeface="Arial" panose="020B0604020202020204" pitchFamily="34" charset="0"/>
              <a:buChar char="•"/>
              <a:defRPr sz="1600">
                <a:solidFill>
                  <a:schemeClr val="tx1"/>
                </a:solidFill>
                <a:latin typeface="Calibri" panose="020F0502020204030204" pitchFamily="34" charset="0"/>
              </a:defRPr>
            </a:lvl4pPr>
            <a:lvl5pPr marL="2057400" indent="-228600" eaLnBrk="0" hangingPunct="0">
              <a:lnSpc>
                <a:spcPct val="90000"/>
              </a:lnSpc>
              <a:spcBef>
                <a:spcPts val="500"/>
              </a:spcBef>
              <a:buFont typeface="Arial" panose="020B0604020202020204" pitchFamily="34" charset="0"/>
              <a:buChar char="•"/>
              <a:defRPr sz="1600">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alibri" panose="020F0502020204030204" pitchFamily="34" charset="0"/>
              </a:defRPr>
            </a:lvl9pPr>
          </a:lstStyle>
          <a:p>
            <a:pPr eaLnBrk="1" hangingPunct="1">
              <a:lnSpc>
                <a:spcPct val="100000"/>
              </a:lnSpc>
              <a:spcBef>
                <a:spcPct val="0"/>
              </a:spcBef>
              <a:buFontTx/>
              <a:buNone/>
            </a:pPr>
            <a:endParaRPr lang="en-NZ" altLang="en-US" sz="1800"/>
          </a:p>
        </p:txBody>
      </p:sp>
      <p:pic>
        <p:nvPicPr>
          <p:cNvPr id="38915" name="Picture 3"/>
          <p:cNvPicPr>
            <a:picLocks noChangeAspect="1" noChangeArrowheads="1"/>
          </p:cNvPicPr>
          <p:nvPr/>
        </p:nvPicPr>
        <p:blipFill rotWithShape="1">
          <a:blip r:embed="rId2"/>
          <a:srcRect l="11082" t="27357" r="11013" b="29034"/>
          <a:stretch/>
        </p:blipFill>
        <p:spPr bwMode="auto">
          <a:xfrm>
            <a:off x="8856664" y="2403476"/>
            <a:ext cx="1495425" cy="627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6" name="Picture 4"/>
          <p:cNvPicPr>
            <a:picLocks noChangeAspect="1" noChangeArrowheads="1"/>
          </p:cNvPicPr>
          <p:nvPr/>
        </p:nvPicPr>
        <p:blipFill rotWithShape="1">
          <a:blip r:embed="rId3"/>
          <a:srcRect t="11263"/>
          <a:stretch/>
        </p:blipFill>
        <p:spPr bwMode="auto">
          <a:xfrm>
            <a:off x="9112250" y="1074739"/>
            <a:ext cx="984250" cy="10128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7" name="Picture 5"/>
          <p:cNvPicPr>
            <a:picLocks noChangeAspect="1" noChangeArrowheads="1"/>
          </p:cNvPicPr>
          <p:nvPr/>
        </p:nvPicPr>
        <p:blipFill>
          <a:blip r:embed="rId4"/>
          <a:srcRect/>
          <a:stretch>
            <a:fillRect/>
          </a:stretch>
        </p:blipFill>
        <p:spPr bwMode="auto">
          <a:xfrm>
            <a:off x="9123363" y="3271838"/>
            <a:ext cx="1035050" cy="10350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8" name="Picture 6"/>
          <p:cNvPicPr>
            <a:picLocks noChangeAspect="1" noChangeArrowheads="1"/>
          </p:cNvPicPr>
          <p:nvPr/>
        </p:nvPicPr>
        <p:blipFill>
          <a:blip r:embed="rId5"/>
          <a:srcRect/>
          <a:stretch>
            <a:fillRect/>
          </a:stretch>
        </p:blipFill>
        <p:spPr bwMode="auto">
          <a:xfrm>
            <a:off x="8983664" y="4568826"/>
            <a:ext cx="1241425" cy="815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696282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defRPr/>
            </a:pPr>
            <a:r>
              <a:rPr lang="en-NZ" altLang="en-US" dirty="0" smtClean="0"/>
              <a:t>Circular business examples </a:t>
            </a:r>
            <a:r>
              <a:rPr lang="en-NZ" altLang="en-US" dirty="0" smtClean="0">
                <a:solidFill>
                  <a:schemeClr val="bg1">
                    <a:lumMod val="75000"/>
                  </a:schemeClr>
                </a:solidFill>
              </a:rPr>
              <a:t>(cont’d)</a:t>
            </a:r>
            <a:endParaRPr lang="en-NZ" altLang="en-US" dirty="0" smtClean="0"/>
          </a:p>
        </p:txBody>
      </p:sp>
      <p:sp>
        <p:nvSpPr>
          <p:cNvPr id="3" name="Content Placeholder 2"/>
          <p:cNvSpPr>
            <a:spLocks noGrp="1"/>
          </p:cNvSpPr>
          <p:nvPr>
            <p:ph idx="1"/>
          </p:nvPr>
        </p:nvSpPr>
        <p:spPr>
          <a:xfrm>
            <a:off x="1746250" y="1033463"/>
            <a:ext cx="6548438" cy="4914900"/>
          </a:xfrm>
        </p:spPr>
        <p:txBody>
          <a:bodyPr/>
          <a:lstStyle/>
          <a:p>
            <a:pPr marL="0" indent="0">
              <a:buNone/>
              <a:defRPr/>
            </a:pPr>
            <a:r>
              <a:rPr lang="en-NZ" sz="1800" dirty="0"/>
              <a:t>And in NZ…</a:t>
            </a:r>
          </a:p>
          <a:p>
            <a:pPr>
              <a:buFont typeface="Arial" charset="0"/>
              <a:buChar char="•"/>
              <a:defRPr/>
            </a:pPr>
            <a:r>
              <a:rPr lang="en-NZ" sz="1600" b="1" dirty="0" err="1"/>
              <a:t>Ethique</a:t>
            </a:r>
            <a:r>
              <a:rPr lang="en-NZ" sz="1600" dirty="0"/>
              <a:t> – produces solid beauty bars using sustainable and biodegradable ingredients  and with compostable packaging.</a:t>
            </a:r>
          </a:p>
          <a:p>
            <a:pPr>
              <a:buFont typeface="Arial" charset="0"/>
              <a:buChar char="•"/>
              <a:defRPr/>
            </a:pPr>
            <a:r>
              <a:rPr lang="en-NZ" sz="1600" b="1" dirty="0" err="1"/>
              <a:t>Clearsite</a:t>
            </a:r>
            <a:r>
              <a:rPr lang="en-NZ" sz="1600" b="1" dirty="0"/>
              <a:t> Demolition Ltd </a:t>
            </a:r>
            <a:r>
              <a:rPr lang="en-NZ" sz="1600" dirty="0"/>
              <a:t>– deconstructs rather than demolishes houses. Salvages timber, features, fixtures and fittings that can be reused, repurposed or recycled. </a:t>
            </a:r>
          </a:p>
          <a:p>
            <a:pPr>
              <a:buFont typeface="Arial" charset="0"/>
              <a:buChar char="•"/>
              <a:defRPr/>
            </a:pPr>
            <a:r>
              <a:rPr lang="en-NZ" sz="1600" b="1" dirty="0" err="1"/>
              <a:t>Ecostock</a:t>
            </a:r>
            <a:r>
              <a:rPr lang="en-NZ" sz="1600" b="1" dirty="0"/>
              <a:t> Supplies Ltd </a:t>
            </a:r>
            <a:r>
              <a:rPr lang="en-NZ" sz="1600" dirty="0"/>
              <a:t>– takes more than 10 large truckloads a day of pre-consumer food waste and turns it into high-grade food products for animal feed.</a:t>
            </a:r>
          </a:p>
          <a:p>
            <a:pPr>
              <a:buFont typeface="Arial" charset="0"/>
              <a:buChar char="•"/>
              <a:defRPr/>
            </a:pPr>
            <a:r>
              <a:rPr lang="en-NZ" sz="1600" b="1" dirty="0" err="1"/>
              <a:t>Mashbone</a:t>
            </a:r>
            <a:r>
              <a:rPr lang="en-NZ" sz="1600" b="1" dirty="0"/>
              <a:t> Dog Treats </a:t>
            </a:r>
            <a:r>
              <a:rPr lang="en-NZ" sz="1600" dirty="0"/>
              <a:t>– developed dog biscuits made from a waste product of the brewing process.</a:t>
            </a:r>
          </a:p>
          <a:p>
            <a:pPr>
              <a:buFont typeface="Arial" charset="0"/>
              <a:buChar char="•"/>
              <a:defRPr/>
            </a:pPr>
            <a:r>
              <a:rPr lang="en-NZ" sz="1600" b="1" dirty="0"/>
              <a:t>Wishbone Design Studio </a:t>
            </a:r>
            <a:r>
              <a:rPr lang="en-NZ" sz="1600" dirty="0"/>
              <a:t>has created a balance bike for children made from 100% post-consumer recycled carpet. </a:t>
            </a:r>
          </a:p>
          <a:p>
            <a:pPr>
              <a:buFont typeface="Arial" charset="0"/>
              <a:buChar char="•"/>
              <a:defRPr/>
            </a:pPr>
            <a:r>
              <a:rPr lang="en-NZ" sz="1600" b="1" dirty="0"/>
              <a:t>Innocent Packaging </a:t>
            </a:r>
            <a:r>
              <a:rPr lang="en-NZ" sz="1600" dirty="0"/>
              <a:t>– Produces disposable food packaging made from plants. </a:t>
            </a:r>
          </a:p>
        </p:txBody>
      </p:sp>
      <p:pic>
        <p:nvPicPr>
          <p:cNvPr id="37890" name="Picture 2" descr="ethique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53116" y="1186690"/>
            <a:ext cx="1525045" cy="10025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7892" name="Picture 4" descr="Mashbone 3.jpg"/>
          <p:cNvPicPr>
            <a:picLocks noChangeAspect="1" noChangeArrowheads="1"/>
          </p:cNvPicPr>
          <p:nvPr/>
        </p:nvPicPr>
        <p:blipFill rotWithShape="1">
          <a:blip r:embed="rId3">
            <a:extLst>
              <a:ext uri="{28A0092B-C50C-407E-A947-70E740481C1C}">
                <a14:useLocalDpi xmlns:a14="http://schemas.microsoft.com/office/drawing/2010/main" val="0"/>
              </a:ext>
            </a:extLst>
          </a:blip>
          <a:srcRect l="31548" t="15324" r="28960" b="12316"/>
          <a:stretch/>
        </p:blipFill>
        <p:spPr bwMode="auto">
          <a:xfrm>
            <a:off x="9005242" y="2539123"/>
            <a:ext cx="1020791" cy="124514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7894" name="Picture 6" descr="Wishbone Design 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0774" b="14964"/>
          <a:stretch/>
        </p:blipFill>
        <p:spPr bwMode="auto">
          <a:xfrm>
            <a:off x="8700348" y="4328810"/>
            <a:ext cx="1630579" cy="116050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93510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the issue?</a:t>
            </a:r>
            <a:endParaRPr lang="en-NZ" dirty="0"/>
          </a:p>
        </p:txBody>
      </p:sp>
      <p:sp>
        <p:nvSpPr>
          <p:cNvPr id="3" name="Content Placeholder 2"/>
          <p:cNvSpPr>
            <a:spLocks noGrp="1"/>
          </p:cNvSpPr>
          <p:nvPr>
            <p:ph idx="1"/>
          </p:nvPr>
        </p:nvSpPr>
        <p:spPr>
          <a:xfrm>
            <a:off x="563592" y="1417640"/>
            <a:ext cx="8649419" cy="4793378"/>
          </a:xfrm>
        </p:spPr>
        <p:txBody>
          <a:bodyPr>
            <a:normAutofit/>
          </a:bodyPr>
          <a:lstStyle/>
          <a:p>
            <a:pPr marL="0" indent="0">
              <a:buNone/>
            </a:pPr>
            <a:r>
              <a:rPr lang="en-US" dirty="0" smtClean="0"/>
              <a:t>Resource </a:t>
            </a:r>
            <a:r>
              <a:rPr lang="en-US" dirty="0"/>
              <a:t>extraction and production in the current </a:t>
            </a:r>
            <a:r>
              <a:rPr lang="en-US" b="1" dirty="0"/>
              <a:t>linear extractive model </a:t>
            </a:r>
            <a:r>
              <a:rPr lang="en-US" dirty="0"/>
              <a:t>is </a:t>
            </a:r>
            <a:r>
              <a:rPr lang="en-US" dirty="0" smtClean="0"/>
              <a:t>exceeding </a:t>
            </a:r>
            <a:r>
              <a:rPr lang="en-US" dirty="0"/>
              <a:t>our planetary </a:t>
            </a:r>
            <a:r>
              <a:rPr lang="en-US" dirty="0" smtClean="0"/>
              <a:t>boundaries</a:t>
            </a:r>
          </a:p>
          <a:p>
            <a:pPr marL="0" indent="0">
              <a:buNone/>
            </a:pPr>
            <a:endParaRPr lang="en-US" dirty="0" smtClean="0"/>
          </a:p>
          <a:p>
            <a:pPr marL="0" indent="0">
              <a:buNone/>
            </a:pPr>
            <a:r>
              <a:rPr lang="en-US" dirty="0"/>
              <a:t>If everyone in the world consumed like the average      New Zealander, we would need nearly </a:t>
            </a:r>
            <a:r>
              <a:rPr lang="en-US" b="1" dirty="0"/>
              <a:t>three Earths</a:t>
            </a:r>
            <a:r>
              <a:rPr lang="en-US" dirty="0"/>
              <a:t> </a:t>
            </a:r>
            <a:endParaRPr lang="en-US" dirty="0" smtClean="0"/>
          </a:p>
          <a:p>
            <a:pPr marL="0" indent="0">
              <a:buNone/>
            </a:pPr>
            <a:endParaRPr lang="en-US" dirty="0"/>
          </a:p>
          <a:p>
            <a:pPr marL="0" indent="0">
              <a:buNone/>
            </a:pPr>
            <a:r>
              <a:rPr lang="en-US" dirty="0" smtClean="0"/>
              <a:t>If </a:t>
            </a:r>
            <a:r>
              <a:rPr lang="en-US" dirty="0"/>
              <a:t>things don’t </a:t>
            </a:r>
            <a:r>
              <a:rPr lang="en-US" dirty="0" smtClean="0"/>
              <a:t>change, </a:t>
            </a:r>
            <a:r>
              <a:rPr lang="en-US" b="1" dirty="0"/>
              <a:t>resource </a:t>
            </a:r>
            <a:r>
              <a:rPr lang="en-US" b="1" dirty="0" smtClean="0"/>
              <a:t>demand </a:t>
            </a:r>
            <a:r>
              <a:rPr lang="en-US" b="1" dirty="0"/>
              <a:t>is forecast to </a:t>
            </a:r>
            <a:r>
              <a:rPr lang="en-US" b="1" dirty="0" smtClean="0"/>
              <a:t>keep increasing</a:t>
            </a:r>
            <a:r>
              <a:rPr lang="en-US" dirty="0" smtClean="0"/>
              <a:t>, due to population and economic growth</a:t>
            </a:r>
          </a:p>
          <a:p>
            <a:pPr marL="0" indent="0">
              <a:buNone/>
            </a:pPr>
            <a:endParaRPr lang="en-US" dirty="0" smtClean="0"/>
          </a:p>
          <a:p>
            <a:pPr marL="0" indent="0">
              <a:buNone/>
            </a:pPr>
            <a:r>
              <a:rPr lang="en-NZ" b="1" dirty="0" smtClean="0"/>
              <a:t>We need to rethink how we produce and consume</a:t>
            </a:r>
            <a:endParaRPr lang="en-NZ" b="1" dirty="0"/>
          </a:p>
        </p:txBody>
      </p:sp>
      <p:grpSp>
        <p:nvGrpSpPr>
          <p:cNvPr id="9" name="Group 8"/>
          <p:cNvGrpSpPr/>
          <p:nvPr/>
        </p:nvGrpSpPr>
        <p:grpSpPr>
          <a:xfrm>
            <a:off x="9535064" y="764872"/>
            <a:ext cx="1851805" cy="5574081"/>
            <a:chOff x="9822610" y="695861"/>
            <a:chExt cx="1851805" cy="5574081"/>
          </a:xfrm>
        </p:grpSpPr>
        <p:pic>
          <p:nvPicPr>
            <p:cNvPr id="1026" name="Picture 2" descr="planet earth"/>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824" r="22628"/>
            <a:stretch/>
          </p:blipFill>
          <p:spPr bwMode="auto">
            <a:xfrm>
              <a:off x="9822610" y="695861"/>
              <a:ext cx="1851805" cy="18752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planet earth"/>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824" r="22628"/>
            <a:stretch/>
          </p:blipFill>
          <p:spPr bwMode="auto">
            <a:xfrm>
              <a:off x="9822610" y="2542343"/>
              <a:ext cx="1851805" cy="18752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planet earth"/>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824" r="22628"/>
            <a:stretch/>
          </p:blipFill>
          <p:spPr bwMode="auto">
            <a:xfrm>
              <a:off x="9822610" y="4394738"/>
              <a:ext cx="1851805" cy="18752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488033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Circular business examples </a:t>
            </a:r>
          </a:p>
        </p:txBody>
      </p:sp>
      <p:sp>
        <p:nvSpPr>
          <p:cNvPr id="3" name="Content Placeholder 2"/>
          <p:cNvSpPr>
            <a:spLocks noGrp="1"/>
          </p:cNvSpPr>
          <p:nvPr>
            <p:ph idx="1"/>
          </p:nvPr>
        </p:nvSpPr>
        <p:spPr>
          <a:xfrm>
            <a:off x="1371599" y="1417640"/>
            <a:ext cx="7422169" cy="5094379"/>
          </a:xfrm>
        </p:spPr>
        <p:txBody>
          <a:bodyPr>
            <a:normAutofit fontScale="32500" lnSpcReduction="20000"/>
          </a:bodyPr>
          <a:lstStyle/>
          <a:p>
            <a:r>
              <a:rPr lang="en-NZ" sz="4900" b="1" dirty="0" smtClean="0"/>
              <a:t>Allbirds</a:t>
            </a:r>
            <a:r>
              <a:rPr lang="en-NZ" sz="4900" dirty="0"/>
              <a:t> –</a:t>
            </a:r>
            <a:r>
              <a:rPr lang="en-NZ" sz="4900" dirty="0" smtClean="0"/>
              <a:t> </a:t>
            </a:r>
            <a:r>
              <a:rPr lang="en-NZ" sz="4900" dirty="0"/>
              <a:t>is a New Zealand-American </a:t>
            </a:r>
            <a:r>
              <a:rPr lang="en-NZ" sz="4900" dirty="0" smtClean="0"/>
              <a:t>company replaced </a:t>
            </a:r>
            <a:r>
              <a:rPr lang="en-NZ" sz="4900" dirty="0"/>
              <a:t>the traditional Petroleum-based synthetics found in footwear by natural material, Merino wool. </a:t>
            </a:r>
            <a:r>
              <a:rPr lang="en-NZ" sz="4900" dirty="0" smtClean="0"/>
              <a:t>They also produced footwear made from eucalyptus </a:t>
            </a:r>
            <a:r>
              <a:rPr lang="en-NZ" sz="4900" dirty="0"/>
              <a:t>tree fibre. </a:t>
            </a:r>
            <a:r>
              <a:rPr lang="en-NZ" sz="4900" dirty="0" smtClean="0"/>
              <a:t>In </a:t>
            </a:r>
            <a:r>
              <a:rPr lang="en-NZ" sz="4900" dirty="0"/>
              <a:t>Feb 2021, they produced a plant-based leather that has 40 times less carbon impact than the traditional one. </a:t>
            </a:r>
          </a:p>
          <a:p>
            <a:r>
              <a:rPr lang="en-NZ" sz="4900" b="1" dirty="0" err="1" smtClean="0"/>
              <a:t>Tuhoe</a:t>
            </a:r>
            <a:r>
              <a:rPr lang="en-NZ" sz="4900" b="1" dirty="0" smtClean="0"/>
              <a:t> iwi</a:t>
            </a:r>
            <a:r>
              <a:rPr lang="en-NZ" sz="4900" dirty="0"/>
              <a:t> –</a:t>
            </a:r>
            <a:r>
              <a:rPr lang="en-NZ" sz="4900" dirty="0" smtClean="0"/>
              <a:t> </a:t>
            </a:r>
            <a:r>
              <a:rPr lang="en-NZ" sz="4900" dirty="0"/>
              <a:t>is developing New Zealand first sustainable road using the Tall Oil Pitch resin that suppresses dust and has waterproofing qualities that reduces the occurrence of potholes and corrugations. </a:t>
            </a:r>
          </a:p>
          <a:p>
            <a:r>
              <a:rPr lang="en-NZ" sz="4900" b="1" dirty="0" smtClean="0"/>
              <a:t>Emma </a:t>
            </a:r>
            <a:r>
              <a:rPr lang="en-NZ" sz="4900" b="1" dirty="0"/>
              <a:t>Lewisham</a:t>
            </a:r>
            <a:r>
              <a:rPr lang="en-NZ" sz="4900" dirty="0"/>
              <a:t> – beauty products supporting end of life return and </a:t>
            </a:r>
            <a:r>
              <a:rPr lang="en-NZ" sz="4900" dirty="0" smtClean="0"/>
              <a:t>refill. </a:t>
            </a:r>
            <a:endParaRPr lang="en-NZ" sz="4900" dirty="0"/>
          </a:p>
          <a:p>
            <a:r>
              <a:rPr lang="en-NZ" sz="4900" b="1" dirty="0" smtClean="0"/>
              <a:t>Citizen</a:t>
            </a:r>
            <a:r>
              <a:rPr lang="en-NZ" sz="4900" dirty="0" smtClean="0"/>
              <a:t> </a:t>
            </a:r>
            <a:r>
              <a:rPr lang="en-NZ" sz="4900" dirty="0"/>
              <a:t>–</a:t>
            </a:r>
            <a:r>
              <a:rPr lang="en-NZ" sz="4900" dirty="0" smtClean="0"/>
              <a:t> </a:t>
            </a:r>
            <a:r>
              <a:rPr lang="en-NZ" sz="4900" dirty="0"/>
              <a:t>is a New Zealand food </a:t>
            </a:r>
            <a:r>
              <a:rPr lang="en-NZ" sz="4900" dirty="0" err="1"/>
              <a:t>upcyling</a:t>
            </a:r>
            <a:r>
              <a:rPr lang="en-NZ" sz="4900" dirty="0"/>
              <a:t> collective, which uses surplus foods and upcycle them into delicious food and drink. For example, upcycling waste bread into beer and then use brew waste into bread again. </a:t>
            </a:r>
            <a:endParaRPr lang="en-NZ" sz="4900" dirty="0" smtClean="0"/>
          </a:p>
          <a:p>
            <a:r>
              <a:rPr lang="en-NZ" sz="4900" b="1" dirty="0" smtClean="0"/>
              <a:t>Solo Plastic</a:t>
            </a:r>
            <a:r>
              <a:rPr lang="en-NZ" sz="4900" dirty="0"/>
              <a:t> –</a:t>
            </a:r>
            <a:r>
              <a:rPr lang="en-NZ" sz="4900" dirty="0" smtClean="0"/>
              <a:t> </a:t>
            </a:r>
            <a:r>
              <a:rPr lang="en-NZ" sz="4900" dirty="0"/>
              <a:t>produces pipes using high-density polyethylene (HDPE), which is one of the easiest plastic to recycle. They extract clean HDPE waste from any source (milk bottles), chipping it and extruding it into pellets for re-use into new products suitable for non-virgin material. They recycle 100% of all HDPE waste produced internally at Solo. </a:t>
            </a:r>
            <a:endParaRPr lang="en-NZ" sz="4900" dirty="0" smtClean="0"/>
          </a:p>
          <a:p>
            <a:r>
              <a:rPr lang="en-NZ" sz="4900" b="1" dirty="0" smtClean="0"/>
              <a:t>IFF</a:t>
            </a:r>
            <a:r>
              <a:rPr lang="en-NZ" sz="4900" dirty="0" smtClean="0"/>
              <a:t> </a:t>
            </a:r>
            <a:r>
              <a:rPr lang="en-NZ" sz="4900" dirty="0"/>
              <a:t>– </a:t>
            </a:r>
            <a:r>
              <a:rPr lang="en-NZ" sz="4900" dirty="0" smtClean="0"/>
              <a:t>has </a:t>
            </a:r>
            <a:r>
              <a:rPr lang="en-NZ" sz="4900" dirty="0"/>
              <a:t>partnered with a Dutch start-up, Peel Pioneers, to utilize fresh orange peels. They are washed and treated to obtain a high-quality, oil-in-water emulsion via cold extraction. IFF uses the essential oil to create signature taste designs, including natural orange flavourings and extracts</a:t>
            </a:r>
            <a:r>
              <a:rPr lang="en-NZ" sz="4900" dirty="0" smtClean="0"/>
              <a:t>. </a:t>
            </a:r>
            <a:endParaRPr lang="en-NZ" sz="4900" dirty="0"/>
          </a:p>
          <a:p>
            <a:pPr marL="0" indent="0">
              <a:buNone/>
            </a:pPr>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18266" y="1254807"/>
            <a:ext cx="1939636" cy="10134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63188" y="2493652"/>
            <a:ext cx="1449791" cy="145777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8266" y="4176816"/>
            <a:ext cx="1939636" cy="111974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4892" y="5444552"/>
            <a:ext cx="3135549" cy="1067467"/>
          </a:xfrm>
          <a:prstGeom prst="rect">
            <a:avLst/>
          </a:prstGeom>
        </p:spPr>
      </p:pic>
    </p:spTree>
    <p:extLst>
      <p:ext uri="{BB962C8B-B14F-4D97-AF65-F5344CB8AC3E}">
        <p14:creationId xmlns:p14="http://schemas.microsoft.com/office/powerpoint/2010/main" val="13913578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Circular business examples </a:t>
            </a:r>
          </a:p>
        </p:txBody>
      </p:sp>
      <p:sp>
        <p:nvSpPr>
          <p:cNvPr id="3" name="Content Placeholder 2"/>
          <p:cNvSpPr>
            <a:spLocks noGrp="1"/>
          </p:cNvSpPr>
          <p:nvPr>
            <p:ph idx="1"/>
          </p:nvPr>
        </p:nvSpPr>
        <p:spPr>
          <a:xfrm>
            <a:off x="1097571" y="1521070"/>
            <a:ext cx="7444154" cy="4525963"/>
          </a:xfrm>
        </p:spPr>
        <p:txBody>
          <a:bodyPr/>
          <a:lstStyle/>
          <a:p>
            <a:r>
              <a:rPr lang="en-NZ" sz="1400" b="1" dirty="0" smtClean="0"/>
              <a:t>Igloo</a:t>
            </a:r>
            <a:r>
              <a:rPr lang="en-NZ" sz="1400" dirty="0"/>
              <a:t> – </a:t>
            </a:r>
            <a:r>
              <a:rPr lang="en-NZ" sz="1400" dirty="0" smtClean="0"/>
              <a:t>has </a:t>
            </a:r>
            <a:r>
              <a:rPr lang="en-NZ" sz="1400" dirty="0"/>
              <a:t>created a biodegradable cooler made from paraffin wax and recycled paper called RECOOL. </a:t>
            </a:r>
            <a:r>
              <a:rPr lang="en-NZ" sz="1400" dirty="0" smtClean="0"/>
              <a:t>This is </a:t>
            </a:r>
            <a:r>
              <a:rPr lang="en-NZ" sz="1400" dirty="0"/>
              <a:t>an amazing replacement for Styrofoam that contributes to greenhouse gases, doesn’t degrade for hundreds of years, and can potentially kill turtles, fish, and other creatures, who mistake it for </a:t>
            </a:r>
            <a:r>
              <a:rPr lang="en-NZ" sz="1400" dirty="0" smtClean="0"/>
              <a:t>food.</a:t>
            </a:r>
          </a:p>
          <a:p>
            <a:r>
              <a:rPr lang="en-NZ" sz="1400" b="1" dirty="0" smtClean="0"/>
              <a:t>Desserto</a:t>
            </a:r>
            <a:r>
              <a:rPr lang="en-NZ" sz="1400" dirty="0"/>
              <a:t> – </a:t>
            </a:r>
            <a:r>
              <a:rPr lang="en-NZ" sz="1400" dirty="0" smtClean="0"/>
              <a:t>launched </a:t>
            </a:r>
            <a:r>
              <a:rPr lang="en-NZ" sz="1400" dirty="0"/>
              <a:t>the first vegan leather made from </a:t>
            </a:r>
            <a:r>
              <a:rPr lang="en-NZ" sz="1400" dirty="0" err="1"/>
              <a:t>nopal</a:t>
            </a:r>
            <a:r>
              <a:rPr lang="en-NZ" sz="1400" dirty="0"/>
              <a:t> (prickly pear) cactus. This partially degradable </a:t>
            </a:r>
            <a:r>
              <a:rPr lang="en-NZ" sz="1400" dirty="0" smtClean="0"/>
              <a:t>vegan </a:t>
            </a:r>
            <a:r>
              <a:rPr lang="en-NZ" sz="1400" dirty="0"/>
              <a:t>is free of the toxic chemicals and phthalates that pollute our oceans after entering </a:t>
            </a:r>
            <a:r>
              <a:rPr lang="en-NZ" sz="1400" dirty="0" smtClean="0"/>
              <a:t>waterways. Also, it reduces the water consumption by 20% and plastic waste by 30-40%.</a:t>
            </a:r>
          </a:p>
          <a:p>
            <a:r>
              <a:rPr lang="en-NZ" sz="1400" b="1" dirty="0" smtClean="0"/>
              <a:t>Dethleffs</a:t>
            </a:r>
            <a:r>
              <a:rPr lang="en-NZ" sz="1400" dirty="0"/>
              <a:t> – </a:t>
            </a:r>
            <a:r>
              <a:rPr lang="en-NZ" sz="1400" dirty="0" smtClean="0"/>
              <a:t>manufactures</a:t>
            </a:r>
            <a:r>
              <a:rPr lang="en-NZ" sz="1400" b="1" dirty="0" smtClean="0"/>
              <a:t> </a:t>
            </a:r>
            <a:r>
              <a:rPr lang="en-NZ" sz="1400" dirty="0" smtClean="0"/>
              <a:t>solar-powered RVs that harness </a:t>
            </a:r>
            <a:r>
              <a:rPr lang="en-NZ" sz="1400" dirty="0"/>
              <a:t>the power of the sun for energy, which means no fuel or charging station is necessary to get you where you need to </a:t>
            </a:r>
            <a:r>
              <a:rPr lang="en-NZ" sz="1400" dirty="0" smtClean="0"/>
              <a:t>go.</a:t>
            </a:r>
          </a:p>
          <a:p>
            <a:r>
              <a:rPr lang="en-NZ" sz="1400" b="1" dirty="0" err="1" smtClean="0"/>
              <a:t>MacRebur</a:t>
            </a:r>
            <a:r>
              <a:rPr lang="en-NZ" sz="1400" dirty="0"/>
              <a:t> – </a:t>
            </a:r>
            <a:r>
              <a:rPr lang="en-NZ" sz="1400" dirty="0" smtClean="0"/>
              <a:t>is </a:t>
            </a:r>
            <a:r>
              <a:rPr lang="en-NZ" sz="1400" dirty="0"/>
              <a:t>producing a renewable asphalt—a mix of industrial and consumer plastic waste—replaces the oil-based sealing material that holds asphalt together in roads. This new asphalt is roughly 60% stronger and will last ten times longer than traditional asphalt roads and most importantly it is eco-friendly. </a:t>
            </a:r>
            <a:endParaRPr lang="en-NZ" sz="1400" dirty="0" smtClean="0"/>
          </a:p>
          <a:p>
            <a:r>
              <a:rPr lang="en-NZ" sz="1400" b="1" dirty="0"/>
              <a:t>R</a:t>
            </a:r>
            <a:r>
              <a:rPr lang="en-NZ" sz="1400" b="1" dirty="0" smtClean="0"/>
              <a:t>esearchers </a:t>
            </a:r>
            <a:r>
              <a:rPr lang="en-NZ" sz="1400" b="1" dirty="0"/>
              <a:t>at Michigan State </a:t>
            </a:r>
            <a:r>
              <a:rPr lang="en-NZ" sz="1400" b="1" dirty="0" smtClean="0"/>
              <a:t>University</a:t>
            </a:r>
            <a:r>
              <a:rPr lang="en-NZ" sz="1400" dirty="0"/>
              <a:t> – </a:t>
            </a:r>
            <a:r>
              <a:rPr lang="en-NZ" sz="1400" dirty="0" smtClean="0"/>
              <a:t>developed </a:t>
            </a:r>
            <a:r>
              <a:rPr lang="en-NZ" sz="1400" dirty="0"/>
              <a:t>a transparent solar concentrator, which has the potential to turn any window or pane of glass into a solar cell.  </a:t>
            </a:r>
            <a:endParaRPr lang="en-NZ" sz="1400" dirty="0" smtClean="0"/>
          </a:p>
          <a:p>
            <a:r>
              <a:rPr lang="en-NZ" sz="1400" b="1" dirty="0" smtClean="0"/>
              <a:t>MIRRECO</a:t>
            </a:r>
            <a:r>
              <a:rPr lang="en-NZ" sz="1400" dirty="0"/>
              <a:t> – </a:t>
            </a:r>
            <a:r>
              <a:rPr lang="en-NZ" sz="1400" dirty="0" smtClean="0"/>
              <a:t>is developing </a:t>
            </a:r>
            <a:r>
              <a:rPr lang="en-NZ" sz="1400" dirty="0"/>
              <a:t>a CAST hemp-based construction 3D printing process that will also be able to store CO2 removed from the </a:t>
            </a:r>
            <a:r>
              <a:rPr lang="en-NZ" sz="1400" dirty="0" smtClean="0"/>
              <a:t>atmosphere.</a:t>
            </a:r>
          </a:p>
          <a:p>
            <a:r>
              <a:rPr lang="en-NZ" sz="1400" b="1" dirty="0"/>
              <a:t>Battery Industry </a:t>
            </a:r>
            <a:r>
              <a:rPr lang="en-NZ" sz="1400" b="1" dirty="0" smtClean="0"/>
              <a:t>Group</a:t>
            </a:r>
            <a:r>
              <a:rPr lang="en-NZ" sz="1400" b="1" dirty="0"/>
              <a:t> </a:t>
            </a:r>
            <a:r>
              <a:rPr lang="en-NZ" sz="1400" dirty="0"/>
              <a:t>– offer an EV battery recycling service in New </a:t>
            </a:r>
            <a:r>
              <a:rPr lang="en-NZ" sz="1400" dirty="0" smtClean="0"/>
              <a:t>Zealand.</a:t>
            </a:r>
          </a:p>
          <a:p>
            <a:endParaRPr lang="en-NZ" sz="14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0956" b="10553"/>
          <a:stretch/>
        </p:blipFill>
        <p:spPr>
          <a:xfrm>
            <a:off x="9029695" y="913362"/>
            <a:ext cx="2836985" cy="194310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5998" y="4677507"/>
            <a:ext cx="3185854" cy="179204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3316" y="2993384"/>
            <a:ext cx="2389742" cy="1443404"/>
          </a:xfrm>
          <a:prstGeom prst="rect">
            <a:avLst/>
          </a:prstGeom>
        </p:spPr>
      </p:pic>
    </p:spTree>
    <p:extLst>
      <p:ext uri="{BB962C8B-B14F-4D97-AF65-F5344CB8AC3E}">
        <p14:creationId xmlns:p14="http://schemas.microsoft.com/office/powerpoint/2010/main" val="351094239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Circular business examples </a:t>
            </a:r>
          </a:p>
        </p:txBody>
      </p:sp>
      <p:sp>
        <p:nvSpPr>
          <p:cNvPr id="3" name="Content Placeholder 2"/>
          <p:cNvSpPr>
            <a:spLocks noGrp="1"/>
          </p:cNvSpPr>
          <p:nvPr>
            <p:ph idx="1"/>
          </p:nvPr>
        </p:nvSpPr>
        <p:spPr>
          <a:xfrm>
            <a:off x="750277" y="1503486"/>
            <a:ext cx="8613531" cy="4525963"/>
          </a:xfrm>
        </p:spPr>
        <p:txBody>
          <a:bodyPr>
            <a:normAutofit lnSpcReduction="10000"/>
          </a:bodyPr>
          <a:lstStyle/>
          <a:p>
            <a:r>
              <a:rPr lang="en-NZ" sz="1600" b="1" dirty="0"/>
              <a:t>The </a:t>
            </a:r>
            <a:r>
              <a:rPr lang="en-NZ" sz="1600" b="1" dirty="0" err="1" smtClean="0"/>
              <a:t>Kapuni</a:t>
            </a:r>
            <a:r>
              <a:rPr lang="en-NZ" sz="1600" b="1" dirty="0" smtClean="0"/>
              <a:t> </a:t>
            </a:r>
            <a:r>
              <a:rPr lang="en-NZ" sz="1600" b="1" dirty="0"/>
              <a:t>Solar Power </a:t>
            </a:r>
            <a:r>
              <a:rPr lang="en-NZ" sz="1600" b="1" dirty="0" smtClean="0"/>
              <a:t>Plant</a:t>
            </a:r>
            <a:r>
              <a:rPr lang="en-NZ" sz="1600" dirty="0" smtClean="0"/>
              <a:t>, </a:t>
            </a:r>
            <a:r>
              <a:rPr lang="en-NZ" sz="1600" dirty="0"/>
              <a:t>New Zealand's largest grid-connected solar power </a:t>
            </a:r>
            <a:r>
              <a:rPr lang="en-NZ" sz="1600" dirty="0" smtClean="0"/>
              <a:t>plant, features </a:t>
            </a:r>
            <a:r>
              <a:rPr lang="en-NZ" sz="1600" dirty="0"/>
              <a:t>5800 ground-mounted photovoltaic panels </a:t>
            </a:r>
            <a:r>
              <a:rPr lang="en-NZ" sz="1600" dirty="0" smtClean="0"/>
              <a:t>(</a:t>
            </a:r>
            <a:r>
              <a:rPr lang="en-NZ" sz="1600" dirty="0"/>
              <a:t>2.1 </a:t>
            </a:r>
            <a:r>
              <a:rPr lang="en-NZ" sz="1600" dirty="0" smtClean="0"/>
              <a:t>megawatt) and </a:t>
            </a:r>
            <a:r>
              <a:rPr lang="en-NZ" sz="1600" dirty="0"/>
              <a:t>can generate enough electricity to power more than 520 </a:t>
            </a:r>
            <a:r>
              <a:rPr lang="en-NZ" sz="1600" dirty="0" smtClean="0"/>
              <a:t>homes. </a:t>
            </a:r>
          </a:p>
          <a:p>
            <a:r>
              <a:rPr lang="en-NZ" sz="1600" b="1" dirty="0" smtClean="0"/>
              <a:t>Continental</a:t>
            </a:r>
            <a:r>
              <a:rPr lang="en-NZ" sz="1600" dirty="0" smtClean="0"/>
              <a:t> </a:t>
            </a:r>
            <a:r>
              <a:rPr lang="en-NZ" sz="1600" dirty="0"/>
              <a:t>has won the German Sustainability Award 2021 in the category “Responsible Design</a:t>
            </a:r>
            <a:r>
              <a:rPr lang="en-NZ" sz="1600" dirty="0" smtClean="0"/>
              <a:t>” for the </a:t>
            </a:r>
            <a:r>
              <a:rPr lang="en-NZ" sz="1600" dirty="0"/>
              <a:t>Urban </a:t>
            </a:r>
            <a:r>
              <a:rPr lang="en-NZ" sz="1600" dirty="0" err="1"/>
              <a:t>Taraxagum</a:t>
            </a:r>
            <a:r>
              <a:rPr lang="en-NZ" sz="1600" dirty="0"/>
              <a:t> bicycle </a:t>
            </a:r>
            <a:r>
              <a:rPr lang="en-NZ" sz="1600" dirty="0" smtClean="0"/>
              <a:t>tire. </a:t>
            </a:r>
            <a:r>
              <a:rPr lang="en-NZ" sz="1600" dirty="0"/>
              <a:t>While conventional tires for motor vehicles consist of about 30% </a:t>
            </a:r>
            <a:r>
              <a:rPr lang="en-NZ" sz="1600" dirty="0" err="1"/>
              <a:t>caoutchouc</a:t>
            </a:r>
            <a:r>
              <a:rPr lang="en-NZ" sz="1600" dirty="0"/>
              <a:t> from rubber trees, Continental tires made from dandelion rubber, which provide benefits in terms of land use and </a:t>
            </a:r>
            <a:r>
              <a:rPr lang="en-NZ" sz="1600" dirty="0" smtClean="0"/>
              <a:t>transportation.</a:t>
            </a:r>
          </a:p>
          <a:p>
            <a:r>
              <a:rPr lang="en-NZ" sz="1600" b="1" dirty="0" smtClean="0"/>
              <a:t>Goodyear</a:t>
            </a:r>
            <a:r>
              <a:rPr lang="en-NZ" sz="1600" dirty="0" smtClean="0"/>
              <a:t> </a:t>
            </a:r>
            <a:r>
              <a:rPr lang="en-NZ" sz="1600" dirty="0"/>
              <a:t>replaces </a:t>
            </a:r>
            <a:r>
              <a:rPr lang="en-NZ" sz="1600" dirty="0" smtClean="0"/>
              <a:t>petroleum based </a:t>
            </a:r>
            <a:r>
              <a:rPr lang="en-NZ" sz="1600" dirty="0"/>
              <a:t>oils with soybean oils in their tire production. Besides replacing a fossil raw material with a bio-based material, the use of soybean oil also promotes resource efficiency. </a:t>
            </a:r>
            <a:endParaRPr lang="en-NZ" sz="1600" dirty="0" smtClean="0"/>
          </a:p>
          <a:p>
            <a:r>
              <a:rPr lang="en-NZ" sz="1600" b="1" dirty="0" err="1" smtClean="0"/>
              <a:t>Stora</a:t>
            </a:r>
            <a:r>
              <a:rPr lang="en-NZ" sz="1600" b="1" dirty="0" smtClean="0"/>
              <a:t> </a:t>
            </a:r>
            <a:r>
              <a:rPr lang="en-NZ" sz="1600" b="1" dirty="0"/>
              <a:t>Enso </a:t>
            </a:r>
            <a:r>
              <a:rPr lang="en-NZ" sz="1600" dirty="0"/>
              <a:t>is developing a technology that uses dry lignin from wood to manufacture a graphite replacement material for the needs of consumer electronics and the automotive industry, among </a:t>
            </a:r>
            <a:r>
              <a:rPr lang="en-NZ" sz="1600" dirty="0" smtClean="0"/>
              <a:t>others.</a:t>
            </a:r>
          </a:p>
          <a:p>
            <a:r>
              <a:rPr lang="en-NZ" sz="1600" b="1" dirty="0" smtClean="0"/>
              <a:t>Navigator</a:t>
            </a:r>
            <a:r>
              <a:rPr lang="en-NZ" sz="1600" dirty="0" smtClean="0"/>
              <a:t> recycles </a:t>
            </a:r>
            <a:r>
              <a:rPr lang="en-NZ" sz="1600" dirty="0"/>
              <a:t>carbonate </a:t>
            </a:r>
            <a:r>
              <a:rPr lang="en-NZ" sz="1600" dirty="0" err="1"/>
              <a:t>sludges</a:t>
            </a:r>
            <a:r>
              <a:rPr lang="en-NZ" sz="1600" dirty="0"/>
              <a:t>, a waste product of their pulp processing and production stage. The </a:t>
            </a:r>
            <a:r>
              <a:rPr lang="en-NZ" sz="1600" dirty="0" err="1"/>
              <a:t>sludges</a:t>
            </a:r>
            <a:r>
              <a:rPr lang="en-NZ" sz="1600" dirty="0"/>
              <a:t> are partially fed into the lime kiln, to produce white liquor, which, in turn, is used in the production of pulp. </a:t>
            </a:r>
            <a:endParaRPr lang="en-NZ" sz="1600" dirty="0" smtClean="0"/>
          </a:p>
          <a:p>
            <a:r>
              <a:rPr lang="en-NZ" sz="1600" b="1" dirty="0" err="1" smtClean="0"/>
              <a:t>Tuhoe</a:t>
            </a:r>
            <a:r>
              <a:rPr lang="en-NZ" sz="1600" b="1" dirty="0" smtClean="0"/>
              <a:t> </a:t>
            </a:r>
            <a:r>
              <a:rPr lang="en-NZ" sz="1600" b="1" dirty="0"/>
              <a:t>iwi </a:t>
            </a:r>
            <a:r>
              <a:rPr lang="en-NZ" sz="1600" dirty="0"/>
              <a:t>is developing New Zealand first sustainable road using the Tall Oil Pitch resin that suppresses dust and has waterproofing qualities that reduces the occurrence of potholes and corrugations.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14329" y="4659927"/>
            <a:ext cx="2436994" cy="136952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7380" y="846140"/>
            <a:ext cx="2427677" cy="178150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14329" y="2753745"/>
            <a:ext cx="2436994" cy="1624663"/>
          </a:xfrm>
          <a:prstGeom prst="rect">
            <a:avLst/>
          </a:prstGeom>
        </p:spPr>
      </p:pic>
    </p:spTree>
    <p:extLst>
      <p:ext uri="{BB962C8B-B14F-4D97-AF65-F5344CB8AC3E}">
        <p14:creationId xmlns:p14="http://schemas.microsoft.com/office/powerpoint/2010/main" val="6968168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93" y="88256"/>
            <a:ext cx="10972800" cy="1143000"/>
          </a:xfrm>
        </p:spPr>
        <p:txBody>
          <a:bodyPr/>
          <a:lstStyle/>
          <a:p>
            <a:r>
              <a:rPr lang="en-NZ" altLang="en-US" dirty="0"/>
              <a:t>Building and constructions</a:t>
            </a:r>
          </a:p>
        </p:txBody>
      </p:sp>
      <p:graphicFrame>
        <p:nvGraphicFramePr>
          <p:cNvPr id="4" name="Table 3"/>
          <p:cNvGraphicFramePr>
            <a:graphicFrameLocks noGrp="1"/>
          </p:cNvGraphicFramePr>
          <p:nvPr>
            <p:extLst/>
          </p:nvPr>
        </p:nvGraphicFramePr>
        <p:xfrm>
          <a:off x="536331" y="1097736"/>
          <a:ext cx="11218983" cy="5232725"/>
        </p:xfrm>
        <a:graphic>
          <a:graphicData uri="http://schemas.openxmlformats.org/drawingml/2006/table">
            <a:tbl>
              <a:tblPr firstRow="1" bandRow="1">
                <a:tableStyleId>{5C22544A-7EE6-4342-B048-85BDC9FD1C3A}</a:tableStyleId>
              </a:tblPr>
              <a:tblGrid>
                <a:gridCol w="3763107">
                  <a:extLst>
                    <a:ext uri="{9D8B030D-6E8A-4147-A177-3AD203B41FA5}">
                      <a16:colId xmlns:a16="http://schemas.microsoft.com/office/drawing/2014/main" val="221581552"/>
                    </a:ext>
                  </a:extLst>
                </a:gridCol>
                <a:gridCol w="4053254">
                  <a:extLst>
                    <a:ext uri="{9D8B030D-6E8A-4147-A177-3AD203B41FA5}">
                      <a16:colId xmlns:a16="http://schemas.microsoft.com/office/drawing/2014/main" val="793705975"/>
                    </a:ext>
                  </a:extLst>
                </a:gridCol>
                <a:gridCol w="3402622">
                  <a:extLst>
                    <a:ext uri="{9D8B030D-6E8A-4147-A177-3AD203B41FA5}">
                      <a16:colId xmlns:a16="http://schemas.microsoft.com/office/drawing/2014/main" val="863853651"/>
                    </a:ext>
                  </a:extLst>
                </a:gridCol>
              </a:tblGrid>
              <a:tr h="459588">
                <a:tc>
                  <a:txBody>
                    <a:bodyPr/>
                    <a:lstStyle/>
                    <a:p>
                      <a:pPr algn="ctr"/>
                      <a:r>
                        <a:rPr lang="en-NZ" dirty="0" smtClean="0"/>
                        <a:t>Conventional (past)</a:t>
                      </a:r>
                      <a:endParaRPr lang="en-NZ" dirty="0"/>
                    </a:p>
                  </a:txBody>
                  <a:tcPr/>
                </a:tc>
                <a:tc>
                  <a:txBody>
                    <a:bodyPr/>
                    <a:lstStyle/>
                    <a:p>
                      <a:pPr algn="ctr"/>
                      <a:r>
                        <a:rPr lang="en-NZ" dirty="0" smtClean="0"/>
                        <a:t>Circular &amp; Bio (present)</a:t>
                      </a:r>
                      <a:endParaRPr lang="en-NZ" dirty="0"/>
                    </a:p>
                  </a:txBody>
                  <a:tcPr/>
                </a:tc>
                <a:tc>
                  <a:txBody>
                    <a:bodyPr/>
                    <a:lstStyle/>
                    <a:p>
                      <a:pPr algn="ctr"/>
                      <a:r>
                        <a:rPr lang="en-NZ" dirty="0" smtClean="0"/>
                        <a:t>Future</a:t>
                      </a:r>
                      <a:endParaRPr lang="en-NZ" dirty="0"/>
                    </a:p>
                  </a:txBody>
                  <a:tcPr/>
                </a:tc>
                <a:extLst>
                  <a:ext uri="{0D108BD9-81ED-4DB2-BD59-A6C34878D82A}">
                    <a16:rowId xmlns:a16="http://schemas.microsoft.com/office/drawing/2014/main" val="1764802055"/>
                  </a:ext>
                </a:extLst>
              </a:tr>
              <a:tr h="4773137">
                <a:tc>
                  <a:txBody>
                    <a:bodyPr/>
                    <a:lstStyle/>
                    <a:p>
                      <a:pPr marL="285750" indent="-285750" algn="l">
                        <a:buFont typeface="Arial" panose="020B0604020202020204" pitchFamily="34" charset="0"/>
                        <a:buChar char="•"/>
                      </a:pPr>
                      <a:r>
                        <a:rPr lang="en-NZ" dirty="0" smtClean="0"/>
                        <a:t>The building and</a:t>
                      </a:r>
                      <a:r>
                        <a:rPr lang="en-NZ" baseline="0" dirty="0" smtClean="0"/>
                        <a:t> </a:t>
                      </a:r>
                      <a:r>
                        <a:rPr lang="en-NZ" dirty="0" smtClean="0"/>
                        <a:t>construction</a:t>
                      </a:r>
                      <a:r>
                        <a:rPr lang="en-NZ" baseline="0" dirty="0" smtClean="0"/>
                        <a:t> </a:t>
                      </a:r>
                      <a:r>
                        <a:rPr lang="en-NZ" dirty="0" smtClean="0"/>
                        <a:t>industry is a</a:t>
                      </a:r>
                      <a:r>
                        <a:rPr lang="en-NZ" baseline="0" dirty="0" smtClean="0"/>
                        <a:t> </a:t>
                      </a:r>
                      <a:r>
                        <a:rPr lang="en-NZ" dirty="0" smtClean="0"/>
                        <a:t>major consumer of</a:t>
                      </a:r>
                      <a:r>
                        <a:rPr lang="en-NZ" baseline="0" dirty="0" smtClean="0"/>
                        <a:t> </a:t>
                      </a:r>
                      <a:r>
                        <a:rPr lang="en-NZ" dirty="0" smtClean="0"/>
                        <a:t>non-renewable resources such</a:t>
                      </a:r>
                      <a:r>
                        <a:rPr lang="en-NZ" baseline="0" dirty="0" smtClean="0"/>
                        <a:t> </a:t>
                      </a:r>
                      <a:r>
                        <a:rPr lang="en-NZ" dirty="0" smtClean="0"/>
                        <a:t>as stone, sand, and minerals.</a:t>
                      </a:r>
                    </a:p>
                    <a:p>
                      <a:pPr marL="285750" indent="-285750" algn="l">
                        <a:buFont typeface="Arial" panose="020B0604020202020204" pitchFamily="34" charset="0"/>
                        <a:buChar char="•"/>
                      </a:pPr>
                      <a:endParaRPr lang="en-NZ" dirty="0" smtClean="0"/>
                    </a:p>
                    <a:p>
                      <a:pPr marL="285750" indent="-285750" algn="l">
                        <a:buFont typeface="Arial" panose="020B0604020202020204" pitchFamily="34" charset="0"/>
                        <a:buChar char="•"/>
                      </a:pPr>
                      <a:r>
                        <a:rPr lang="en-NZ" dirty="0" smtClean="0"/>
                        <a:t>Buildings are emitting 39% of energy-related carbon emissions globally, with a breakdown of 28% from operational emissions (including heating, cooling, and powering the buildings) and the remaining 11% from materials and construction of buildings.</a:t>
                      </a:r>
                      <a:endParaRPr lang="en-NZ" dirty="0"/>
                    </a:p>
                  </a:txBody>
                  <a:tcPr/>
                </a:tc>
                <a:tc>
                  <a:txBody>
                    <a:bodyPr/>
                    <a:lstStyle/>
                    <a:p>
                      <a:pPr algn="l"/>
                      <a:r>
                        <a:rPr lang="en-NZ" dirty="0" smtClean="0"/>
                        <a:t>Bio-based construction materials replacing conventional building materials</a:t>
                      </a:r>
                      <a:r>
                        <a:rPr lang="en-NZ" baseline="0" dirty="0" smtClean="0"/>
                        <a:t> such as:</a:t>
                      </a:r>
                      <a:endParaRPr lang="en-NZ" dirty="0" smtClean="0"/>
                    </a:p>
                    <a:p>
                      <a:pPr marL="285750" indent="-285750" algn="l">
                        <a:buFont typeface="Arial" panose="020B0604020202020204" pitchFamily="34" charset="0"/>
                        <a:buChar char="•"/>
                      </a:pPr>
                      <a:r>
                        <a:rPr lang="en-NZ" dirty="0" smtClean="0"/>
                        <a:t>wood</a:t>
                      </a:r>
                      <a:r>
                        <a:rPr lang="en-NZ" baseline="0" dirty="0" smtClean="0"/>
                        <a:t> and its products, such as LVL or CLT for loadbearing walls.</a:t>
                      </a:r>
                    </a:p>
                    <a:p>
                      <a:pPr marL="0" indent="0" algn="l">
                        <a:buFont typeface="Arial" panose="020B0604020202020204" pitchFamily="34" charset="0"/>
                        <a:buNone/>
                      </a:pPr>
                      <a:endParaRPr lang="en-NZ" baseline="0" dirty="0" smtClean="0"/>
                    </a:p>
                    <a:p>
                      <a:pPr marL="285750" indent="-285750" algn="l">
                        <a:buFont typeface="Arial" panose="020B0604020202020204" pitchFamily="34" charset="0"/>
                        <a:buChar char="•"/>
                      </a:pPr>
                      <a:r>
                        <a:rPr lang="en-NZ" dirty="0" smtClean="0"/>
                        <a:t>natural fibres and resins for insulation, lining, and floor</a:t>
                      </a:r>
                      <a:r>
                        <a:rPr lang="en-NZ" baseline="0" dirty="0" smtClean="0"/>
                        <a:t> </a:t>
                      </a:r>
                      <a:r>
                        <a:rPr lang="en-NZ" dirty="0" smtClean="0"/>
                        <a:t>coverings. Good insulation reduce building lifetime energy use.</a:t>
                      </a:r>
                    </a:p>
                    <a:p>
                      <a:pPr marL="285750" indent="-285750" algn="l">
                        <a:buFont typeface="Arial" panose="020B0604020202020204" pitchFamily="34" charset="0"/>
                        <a:buChar char="•"/>
                      </a:pPr>
                      <a:endParaRPr lang="en-NZ" dirty="0" smtClean="0"/>
                    </a:p>
                    <a:p>
                      <a:pPr marL="0" indent="0" algn="l">
                        <a:buFont typeface="Arial" panose="020B0604020202020204" pitchFamily="34" charset="0"/>
                        <a:buNone/>
                      </a:pPr>
                      <a:r>
                        <a:rPr lang="en-NZ" dirty="0" smtClean="0"/>
                        <a:t>Example:</a:t>
                      </a:r>
                      <a:r>
                        <a:rPr lang="en-NZ" baseline="0" dirty="0" smtClean="0"/>
                        <a:t> </a:t>
                      </a:r>
                      <a:r>
                        <a:rPr lang="en-NZ" sz="1800" b="1" i="0" u="none" strike="noStrike" kern="1200" baseline="0" dirty="0" err="1" smtClean="0">
                          <a:solidFill>
                            <a:schemeClr val="dk1"/>
                          </a:solidFill>
                          <a:latin typeface="+mn-lt"/>
                          <a:ea typeface="+mn-ea"/>
                          <a:cs typeface="+mn-cs"/>
                        </a:rPr>
                        <a:t>Neste</a:t>
                      </a:r>
                      <a:r>
                        <a:rPr lang="en-NZ" sz="1800" b="1" i="0" u="none" strike="noStrike" kern="1200" baseline="0" dirty="0" smtClean="0">
                          <a:solidFill>
                            <a:schemeClr val="dk1"/>
                          </a:solidFill>
                          <a:latin typeface="+mn-lt"/>
                          <a:ea typeface="+mn-ea"/>
                          <a:cs typeface="+mn-cs"/>
                        </a:rPr>
                        <a:t> Renewable Polymers and Chemicals, </a:t>
                      </a:r>
                      <a:r>
                        <a:rPr lang="en-NZ" sz="1800" b="1" i="0" u="none" strike="noStrike" kern="1200" baseline="0" dirty="0" err="1" smtClean="0">
                          <a:solidFill>
                            <a:schemeClr val="dk1"/>
                          </a:solidFill>
                          <a:latin typeface="+mn-lt"/>
                          <a:ea typeface="+mn-ea"/>
                          <a:cs typeface="+mn-cs"/>
                        </a:rPr>
                        <a:t>Arcadis</a:t>
                      </a:r>
                      <a:r>
                        <a:rPr lang="en-NZ" sz="1800" b="0" i="0" u="none" strike="noStrike" kern="1200" baseline="0" dirty="0" smtClean="0">
                          <a:solidFill>
                            <a:schemeClr val="dk1"/>
                          </a:solidFill>
                          <a:latin typeface="+mn-lt"/>
                          <a:ea typeface="+mn-ea"/>
                          <a:cs typeface="+mn-cs"/>
                        </a:rPr>
                        <a:t>.</a:t>
                      </a:r>
                      <a:endParaRPr lang="en-NZ" dirty="0"/>
                    </a:p>
                  </a:txBody>
                  <a:tcPr/>
                </a:tc>
                <a:tc>
                  <a:txBody>
                    <a:bodyPr/>
                    <a:lstStyle/>
                    <a:p>
                      <a:pPr algn="ctr"/>
                      <a:r>
                        <a:rPr lang="en-NZ" dirty="0" smtClean="0"/>
                        <a:t>3D printing</a:t>
                      </a:r>
                      <a:r>
                        <a:rPr lang="en-NZ" baseline="0" dirty="0" smtClean="0"/>
                        <a:t> hemp house developing by </a:t>
                      </a:r>
                      <a:r>
                        <a:rPr lang="en-NZ" dirty="0" smtClean="0"/>
                        <a:t>MIRRECO. </a:t>
                      </a:r>
                      <a:endParaRPr lang="en-NZ" baseline="0" dirty="0" smtClean="0"/>
                    </a:p>
                    <a:p>
                      <a:pPr algn="ctr"/>
                      <a:endParaRPr lang="en-NZ" baseline="0" dirty="0" smtClean="0"/>
                    </a:p>
                    <a:p>
                      <a:pPr marL="285750" indent="-285750" algn="l">
                        <a:buFont typeface="Arial" panose="020B0604020202020204" pitchFamily="34" charset="0"/>
                        <a:buChar char="•"/>
                      </a:pPr>
                      <a:r>
                        <a:rPr lang="en-NZ" baseline="0" dirty="0" smtClean="0"/>
                        <a:t>3D printing design minimises the error in construction, which results into elimination of the extra use of material and waste. </a:t>
                      </a:r>
                    </a:p>
                    <a:p>
                      <a:pPr marL="285750" indent="-285750" algn="l">
                        <a:buFont typeface="Arial" panose="020B0604020202020204" pitchFamily="34" charset="0"/>
                        <a:buChar char="•"/>
                      </a:pPr>
                      <a:endParaRPr lang="en-NZ" baseline="0" dirty="0" smtClean="0"/>
                    </a:p>
                    <a:p>
                      <a:pPr marL="285750" indent="-285750" algn="l">
                        <a:buFont typeface="Arial" panose="020B0604020202020204" pitchFamily="34" charset="0"/>
                        <a:buChar char="•"/>
                      </a:pPr>
                      <a:r>
                        <a:rPr lang="en-NZ" baseline="0" dirty="0" smtClean="0"/>
                        <a:t>The entire house is based on a bio-based material, hemp, which is not only easily re-usable and recyclable but also a good insulation which reduces the energy use and also </a:t>
                      </a:r>
                      <a:r>
                        <a:rPr lang="en-NZ" sz="1800" kern="1200" dirty="0" smtClean="0">
                          <a:solidFill>
                            <a:schemeClr val="dk1"/>
                          </a:solidFill>
                          <a:effectLst/>
                          <a:latin typeface="+mn-lt"/>
                          <a:ea typeface="+mn-ea"/>
                          <a:cs typeface="+mn-cs"/>
                        </a:rPr>
                        <a:t>is able to store CO2 removed from the atmosphere.</a:t>
                      </a:r>
                      <a:endParaRPr lang="en-NZ" dirty="0" smtClean="0"/>
                    </a:p>
                  </a:txBody>
                  <a:tcPr/>
                </a:tc>
                <a:extLst>
                  <a:ext uri="{0D108BD9-81ED-4DB2-BD59-A6C34878D82A}">
                    <a16:rowId xmlns:a16="http://schemas.microsoft.com/office/drawing/2014/main" val="2636495954"/>
                  </a:ext>
                </a:extLst>
              </a:tr>
            </a:tbl>
          </a:graphicData>
        </a:graphic>
      </p:graphicFrame>
    </p:spTree>
    <p:extLst>
      <p:ext uri="{BB962C8B-B14F-4D97-AF65-F5344CB8AC3E}">
        <p14:creationId xmlns:p14="http://schemas.microsoft.com/office/powerpoint/2010/main" val="1655016755"/>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93" y="88256"/>
            <a:ext cx="10972800" cy="1143000"/>
          </a:xfrm>
        </p:spPr>
        <p:txBody>
          <a:bodyPr/>
          <a:lstStyle/>
          <a:p>
            <a:r>
              <a:rPr lang="en-NZ" altLang="en-US" dirty="0" smtClean="0"/>
              <a:t>Fashion</a:t>
            </a:r>
            <a:endParaRPr lang="en-NZ" altLang="en-US" dirty="0"/>
          </a:p>
        </p:txBody>
      </p:sp>
      <p:graphicFrame>
        <p:nvGraphicFramePr>
          <p:cNvPr id="4" name="Table 3"/>
          <p:cNvGraphicFramePr>
            <a:graphicFrameLocks noGrp="1"/>
          </p:cNvGraphicFramePr>
          <p:nvPr>
            <p:extLst/>
          </p:nvPr>
        </p:nvGraphicFramePr>
        <p:xfrm>
          <a:off x="448410" y="965851"/>
          <a:ext cx="11218983" cy="5763108"/>
        </p:xfrm>
        <a:graphic>
          <a:graphicData uri="http://schemas.openxmlformats.org/drawingml/2006/table">
            <a:tbl>
              <a:tblPr firstRow="1" bandRow="1">
                <a:tableStyleId>{5C22544A-7EE6-4342-B048-85BDC9FD1C3A}</a:tableStyleId>
              </a:tblPr>
              <a:tblGrid>
                <a:gridCol w="3763107">
                  <a:extLst>
                    <a:ext uri="{9D8B030D-6E8A-4147-A177-3AD203B41FA5}">
                      <a16:colId xmlns:a16="http://schemas.microsoft.com/office/drawing/2014/main" val="221581552"/>
                    </a:ext>
                  </a:extLst>
                </a:gridCol>
                <a:gridCol w="4053254">
                  <a:extLst>
                    <a:ext uri="{9D8B030D-6E8A-4147-A177-3AD203B41FA5}">
                      <a16:colId xmlns:a16="http://schemas.microsoft.com/office/drawing/2014/main" val="793705975"/>
                    </a:ext>
                  </a:extLst>
                </a:gridCol>
                <a:gridCol w="3402622">
                  <a:extLst>
                    <a:ext uri="{9D8B030D-6E8A-4147-A177-3AD203B41FA5}">
                      <a16:colId xmlns:a16="http://schemas.microsoft.com/office/drawing/2014/main" val="863853651"/>
                    </a:ext>
                  </a:extLst>
                </a:gridCol>
              </a:tblGrid>
              <a:tr h="459588">
                <a:tc>
                  <a:txBody>
                    <a:bodyPr/>
                    <a:lstStyle/>
                    <a:p>
                      <a:pPr algn="ctr"/>
                      <a:r>
                        <a:rPr lang="en-NZ" dirty="0" smtClean="0"/>
                        <a:t>Conventional (past)</a:t>
                      </a:r>
                      <a:endParaRPr lang="en-NZ" dirty="0"/>
                    </a:p>
                  </a:txBody>
                  <a:tcPr/>
                </a:tc>
                <a:tc>
                  <a:txBody>
                    <a:bodyPr/>
                    <a:lstStyle/>
                    <a:p>
                      <a:pPr algn="ctr"/>
                      <a:r>
                        <a:rPr lang="en-NZ" dirty="0" smtClean="0"/>
                        <a:t>Circular &amp; Bio (present)</a:t>
                      </a:r>
                      <a:endParaRPr lang="en-NZ" dirty="0"/>
                    </a:p>
                  </a:txBody>
                  <a:tcPr/>
                </a:tc>
                <a:tc>
                  <a:txBody>
                    <a:bodyPr/>
                    <a:lstStyle/>
                    <a:p>
                      <a:pPr algn="ctr"/>
                      <a:r>
                        <a:rPr lang="en-NZ" dirty="0" smtClean="0"/>
                        <a:t>Future</a:t>
                      </a:r>
                      <a:endParaRPr lang="en-NZ" dirty="0"/>
                    </a:p>
                  </a:txBody>
                  <a:tcPr/>
                </a:tc>
                <a:extLst>
                  <a:ext uri="{0D108BD9-81ED-4DB2-BD59-A6C34878D82A}">
                    <a16:rowId xmlns:a16="http://schemas.microsoft.com/office/drawing/2014/main" val="1764802055"/>
                  </a:ext>
                </a:extLst>
              </a:tr>
              <a:tr h="4773137">
                <a:tc>
                  <a:txBody>
                    <a:bodyPr/>
                    <a:lstStyle/>
                    <a:p>
                      <a:r>
                        <a:rPr lang="en-NZ" sz="1800" b="0" i="0" u="none" strike="noStrike" kern="1200" baseline="0" dirty="0" smtClean="0">
                          <a:solidFill>
                            <a:schemeClr val="dk1"/>
                          </a:solidFill>
                          <a:latin typeface="+mn-lt"/>
                          <a:ea typeface="+mn-ea"/>
                          <a:cs typeface="+mn-cs"/>
                        </a:rPr>
                        <a:t>Textiles market: 41% natural and 59% synthetic. 61% of the natural fibre comes from cotton, which has a high water and chemical consumption in the production process.</a:t>
                      </a:r>
                    </a:p>
                    <a:p>
                      <a:endParaRPr lang="en-NZ" sz="1800" b="0" i="0" u="none" strike="noStrike" kern="1200" baseline="0" dirty="0" smtClean="0">
                        <a:solidFill>
                          <a:schemeClr val="dk1"/>
                        </a:solidFill>
                        <a:latin typeface="+mn-lt"/>
                        <a:ea typeface="+mn-ea"/>
                        <a:cs typeface="+mn-cs"/>
                      </a:endParaRPr>
                    </a:p>
                    <a:p>
                      <a:r>
                        <a:rPr lang="en-NZ" sz="1800" kern="1200" dirty="0" smtClean="0">
                          <a:solidFill>
                            <a:schemeClr val="dk1"/>
                          </a:solidFill>
                          <a:effectLst/>
                          <a:latin typeface="+mn-lt"/>
                          <a:ea typeface="+mn-ea"/>
                          <a:cs typeface="+mn-cs"/>
                        </a:rPr>
                        <a:t>Petroleum-based synthetics in</a:t>
                      </a:r>
                      <a:r>
                        <a:rPr lang="en-NZ" sz="1800" kern="1200" baseline="0" dirty="0" smtClean="0">
                          <a:solidFill>
                            <a:schemeClr val="dk1"/>
                          </a:solidFill>
                          <a:effectLst/>
                          <a:latin typeface="+mn-lt"/>
                          <a:ea typeface="+mn-ea"/>
                          <a:cs typeface="+mn-cs"/>
                        </a:rPr>
                        <a:t> </a:t>
                      </a:r>
                      <a:r>
                        <a:rPr lang="en-NZ" sz="1800" kern="1200" dirty="0" smtClean="0">
                          <a:solidFill>
                            <a:schemeClr val="dk1"/>
                          </a:solidFill>
                          <a:effectLst/>
                          <a:latin typeface="+mn-lt"/>
                          <a:ea typeface="+mn-ea"/>
                          <a:cs typeface="+mn-cs"/>
                        </a:rPr>
                        <a:t>footwear production.</a:t>
                      </a:r>
                    </a:p>
                    <a:p>
                      <a:endParaRPr lang="en-NZ" sz="1800" kern="1200" dirty="0" smtClean="0">
                        <a:solidFill>
                          <a:schemeClr val="dk1"/>
                        </a:solidFill>
                        <a:effectLst/>
                        <a:latin typeface="+mn-lt"/>
                        <a:ea typeface="+mn-ea"/>
                        <a:cs typeface="+mn-cs"/>
                      </a:endParaRPr>
                    </a:p>
                    <a:p>
                      <a:r>
                        <a:rPr lang="en-NZ" sz="1800" kern="1200" dirty="0" smtClean="0">
                          <a:solidFill>
                            <a:schemeClr val="dk1"/>
                          </a:solidFill>
                          <a:effectLst/>
                          <a:latin typeface="+mn-lt"/>
                          <a:ea typeface="+mn-ea"/>
                          <a:cs typeface="+mn-cs"/>
                        </a:rPr>
                        <a:t>Leather production from animal skins.</a:t>
                      </a:r>
                      <a:endParaRPr lang="en-NZ" dirty="0" smtClean="0"/>
                    </a:p>
                  </a:txBody>
                  <a:tcPr/>
                </a:tc>
                <a:tc>
                  <a:txBody>
                    <a:bodyPr/>
                    <a:lstStyle/>
                    <a:p>
                      <a:r>
                        <a:rPr lang="en-NZ" sz="1800" b="0" i="0" u="none" strike="noStrike" kern="1200" baseline="0" dirty="0" smtClean="0">
                          <a:solidFill>
                            <a:schemeClr val="dk1"/>
                          </a:solidFill>
                          <a:latin typeface="+mn-lt"/>
                          <a:ea typeface="+mn-ea"/>
                          <a:cs typeface="+mn-cs"/>
                        </a:rPr>
                        <a:t>1. Biodegradable fabrics like MMCF made from cellulose found in eucalyptus or beech wood, or natural bio-based fibres such as jute, flax, and hemp.</a:t>
                      </a:r>
                    </a:p>
                    <a:p>
                      <a:pPr marL="0" marR="0" lvl="0" indent="0" algn="l" defTabSz="914377" rtl="0" eaLnBrk="1" fontAlgn="auto" latinLnBrk="0" hangingPunct="1">
                        <a:lnSpc>
                          <a:spcPct val="100000"/>
                        </a:lnSpc>
                        <a:spcBef>
                          <a:spcPts val="0"/>
                        </a:spcBef>
                        <a:spcAft>
                          <a:spcPts val="0"/>
                        </a:spcAft>
                        <a:buClrTx/>
                        <a:buSzTx/>
                        <a:buFontTx/>
                        <a:buNone/>
                        <a:tabLst/>
                        <a:defRPr/>
                      </a:pPr>
                      <a:r>
                        <a:rPr lang="en-NZ" sz="1800" b="0" i="0" u="none" strike="noStrike" kern="1200" baseline="0" dirty="0" smtClean="0">
                          <a:solidFill>
                            <a:schemeClr val="dk1"/>
                          </a:solidFill>
                          <a:latin typeface="+mn-lt"/>
                          <a:ea typeface="+mn-ea"/>
                          <a:cs typeface="+mn-cs"/>
                        </a:rPr>
                        <a:t>2. Bio</a:t>
                      </a:r>
                      <a:r>
                        <a:rPr lang="en-NZ" sz="1800" kern="1200" dirty="0" smtClean="0">
                          <a:solidFill>
                            <a:schemeClr val="dk1"/>
                          </a:solidFill>
                          <a:effectLst/>
                          <a:latin typeface="+mn-lt"/>
                          <a:ea typeface="+mn-ea"/>
                          <a:cs typeface="+mn-cs"/>
                        </a:rPr>
                        <a:t>degradable plant-based leather from </a:t>
                      </a:r>
                      <a:r>
                        <a:rPr lang="en-NZ" sz="1800" kern="1200" dirty="0" err="1" smtClean="0">
                          <a:solidFill>
                            <a:schemeClr val="dk1"/>
                          </a:solidFill>
                          <a:effectLst/>
                          <a:latin typeface="+mn-lt"/>
                          <a:ea typeface="+mn-ea"/>
                          <a:cs typeface="+mn-cs"/>
                        </a:rPr>
                        <a:t>nopal</a:t>
                      </a:r>
                      <a:r>
                        <a:rPr lang="en-NZ" sz="1800" kern="1200" dirty="0" smtClean="0">
                          <a:solidFill>
                            <a:schemeClr val="dk1"/>
                          </a:solidFill>
                          <a:effectLst/>
                          <a:latin typeface="+mn-lt"/>
                          <a:ea typeface="+mn-ea"/>
                          <a:cs typeface="+mn-cs"/>
                        </a:rPr>
                        <a:t> (prickly pear) cactus</a:t>
                      </a:r>
                    </a:p>
                    <a:p>
                      <a:pPr marL="0" marR="0" lvl="0" indent="0" algn="l" defTabSz="914377" rtl="0" eaLnBrk="1" fontAlgn="auto" latinLnBrk="0" hangingPunct="1">
                        <a:lnSpc>
                          <a:spcPct val="100000"/>
                        </a:lnSpc>
                        <a:spcBef>
                          <a:spcPts val="0"/>
                        </a:spcBef>
                        <a:spcAft>
                          <a:spcPts val="0"/>
                        </a:spcAft>
                        <a:buClrTx/>
                        <a:buSzTx/>
                        <a:buFontTx/>
                        <a:buNone/>
                        <a:tabLst/>
                        <a:defRPr/>
                      </a:pPr>
                      <a:r>
                        <a:rPr lang="en-NZ" sz="1800" b="0" i="0" u="none" strike="noStrike" kern="1200" baseline="0" dirty="0" smtClean="0">
                          <a:solidFill>
                            <a:schemeClr val="dk1"/>
                          </a:solidFill>
                          <a:effectLst/>
                          <a:latin typeface="+mn-lt"/>
                          <a:ea typeface="+mn-ea"/>
                          <a:cs typeface="+mn-cs"/>
                        </a:rPr>
                        <a:t>3. Biodegradable </a:t>
                      </a:r>
                      <a:r>
                        <a:rPr lang="en-NZ" sz="1800" kern="1200" dirty="0" smtClean="0">
                          <a:solidFill>
                            <a:schemeClr val="dk1"/>
                          </a:solidFill>
                          <a:effectLst/>
                          <a:latin typeface="+mn-lt"/>
                          <a:ea typeface="+mn-ea"/>
                          <a:cs typeface="+mn-cs"/>
                        </a:rPr>
                        <a:t>footwear with</a:t>
                      </a:r>
                      <a:r>
                        <a:rPr lang="en-NZ" sz="1800" kern="1200" baseline="0" dirty="0" smtClean="0">
                          <a:solidFill>
                            <a:schemeClr val="dk1"/>
                          </a:solidFill>
                          <a:effectLst/>
                          <a:latin typeface="+mn-lt"/>
                          <a:ea typeface="+mn-ea"/>
                          <a:cs typeface="+mn-cs"/>
                        </a:rPr>
                        <a:t> </a:t>
                      </a:r>
                      <a:r>
                        <a:rPr lang="en-NZ" sz="1800" kern="1200" dirty="0" smtClean="0">
                          <a:solidFill>
                            <a:schemeClr val="dk1"/>
                          </a:solidFill>
                          <a:effectLst/>
                          <a:latin typeface="+mn-lt"/>
                          <a:ea typeface="+mn-ea"/>
                          <a:cs typeface="+mn-cs"/>
                        </a:rPr>
                        <a:t>eucalyptus tree fibre or natural wool</a:t>
                      </a:r>
                      <a:endParaRPr lang="en-NZ" sz="1800" b="0" i="0" u="none" strike="noStrike" kern="1200" baseline="0" dirty="0" smtClean="0">
                        <a:solidFill>
                          <a:schemeClr val="dk1"/>
                        </a:solidFill>
                        <a:latin typeface="+mn-lt"/>
                        <a:ea typeface="+mn-ea"/>
                        <a:cs typeface="+mn-cs"/>
                      </a:endParaRPr>
                    </a:p>
                    <a:p>
                      <a:endParaRPr lang="en-NZ" sz="1800" b="0" i="0" u="none" strike="noStrike" kern="1200" baseline="0" dirty="0" smtClean="0">
                        <a:solidFill>
                          <a:schemeClr val="dk1"/>
                        </a:solidFill>
                        <a:latin typeface="+mn-lt"/>
                        <a:ea typeface="+mn-ea"/>
                        <a:cs typeface="+mn-cs"/>
                      </a:endParaRP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reduction in water use</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reduction of pesticide, </a:t>
                      </a:r>
                      <a:r>
                        <a:rPr lang="en-NZ" sz="1800" kern="1200" dirty="0" smtClean="0">
                          <a:solidFill>
                            <a:schemeClr val="dk1"/>
                          </a:solidFill>
                          <a:effectLst/>
                          <a:latin typeface="+mn-lt"/>
                          <a:ea typeface="+mn-ea"/>
                          <a:cs typeface="+mn-cs"/>
                        </a:rPr>
                        <a:t>toxic chemicals</a:t>
                      </a:r>
                      <a:r>
                        <a:rPr lang="en-NZ" sz="1800" b="0" i="0" u="none" strike="noStrike" kern="1200" baseline="0" dirty="0" smtClean="0">
                          <a:solidFill>
                            <a:schemeClr val="dk1"/>
                          </a:solidFill>
                          <a:latin typeface="+mn-lt"/>
                          <a:ea typeface="+mn-ea"/>
                          <a:cs typeface="+mn-cs"/>
                        </a:rPr>
                        <a:t> and fertilizer</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full biodegradability (four to six weeks) </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using recycled cellulosic waste in the production</a:t>
                      </a:r>
                    </a:p>
                    <a:p>
                      <a:pPr marL="285750" indent="-285750">
                        <a:buFont typeface="Arial" panose="020B0604020202020204" pitchFamily="34" charset="0"/>
                        <a:buChar char="•"/>
                      </a:pPr>
                      <a:r>
                        <a:rPr lang="en-NZ" sz="1800" kern="1200" dirty="0" smtClean="0">
                          <a:solidFill>
                            <a:schemeClr val="dk1"/>
                          </a:solidFill>
                          <a:effectLst/>
                          <a:latin typeface="+mn-lt"/>
                          <a:ea typeface="+mn-ea"/>
                          <a:cs typeface="+mn-cs"/>
                        </a:rPr>
                        <a:t>40 times less carbon impact </a:t>
                      </a:r>
                      <a:endParaRPr lang="en-NZ" sz="1800" b="0" i="0" u="none" strike="noStrike" kern="1200" baseline="0" dirty="0" smtClean="0">
                        <a:solidFill>
                          <a:schemeClr val="dk1"/>
                        </a:solidFill>
                        <a:latin typeface="+mn-lt"/>
                        <a:ea typeface="+mn-ea"/>
                        <a:cs typeface="+mn-cs"/>
                      </a:endParaRPr>
                    </a:p>
                    <a:p>
                      <a:endParaRPr lang="en-NZ" sz="1800" b="0" i="0" u="none" strike="noStrike" kern="1200" baseline="0" dirty="0" smtClean="0">
                        <a:solidFill>
                          <a:schemeClr val="dk1"/>
                        </a:solidFill>
                        <a:latin typeface="+mn-lt"/>
                        <a:ea typeface="+mn-ea"/>
                        <a:cs typeface="+mn-cs"/>
                      </a:endParaRPr>
                    </a:p>
                    <a:p>
                      <a:r>
                        <a:rPr lang="en-NZ" sz="1800" b="0" i="0" u="none" strike="noStrike" kern="1200" baseline="0" dirty="0" smtClean="0">
                          <a:solidFill>
                            <a:schemeClr val="dk1"/>
                          </a:solidFill>
                          <a:latin typeface="+mn-lt"/>
                          <a:ea typeface="+mn-ea"/>
                          <a:cs typeface="+mn-cs"/>
                        </a:rPr>
                        <a:t>Examples: </a:t>
                      </a:r>
                      <a:r>
                        <a:rPr lang="en-NZ" sz="1800" b="1" i="0" u="none" strike="noStrike" kern="1200" baseline="0" dirty="0" smtClean="0">
                          <a:solidFill>
                            <a:schemeClr val="dk1"/>
                          </a:solidFill>
                          <a:latin typeface="+mn-lt"/>
                          <a:ea typeface="+mn-ea"/>
                          <a:cs typeface="+mn-cs"/>
                        </a:rPr>
                        <a:t>DSM, Birla Cellulose,</a:t>
                      </a:r>
                      <a:r>
                        <a:rPr lang="en-NZ" sz="1800" b="1" kern="1200" dirty="0" smtClean="0">
                          <a:solidFill>
                            <a:schemeClr val="dk1"/>
                          </a:solidFill>
                          <a:effectLst/>
                          <a:latin typeface="+mn-lt"/>
                          <a:ea typeface="+mn-ea"/>
                          <a:cs typeface="+mn-cs"/>
                        </a:rPr>
                        <a:t> Allbirds</a:t>
                      </a:r>
                      <a:r>
                        <a:rPr lang="en-NZ" sz="1800" kern="1200" dirty="0" smtClean="0">
                          <a:solidFill>
                            <a:schemeClr val="dk1"/>
                          </a:solidFill>
                          <a:effectLst/>
                          <a:latin typeface="+mn-lt"/>
                          <a:ea typeface="+mn-ea"/>
                          <a:cs typeface="+mn-cs"/>
                        </a:rPr>
                        <a:t> </a:t>
                      </a:r>
                      <a:endParaRPr lang="en-NZ" b="1" dirty="0"/>
                    </a:p>
                  </a:txBody>
                  <a:tcPr/>
                </a:tc>
                <a:tc>
                  <a:txBody>
                    <a:bodyPr/>
                    <a:lstStyle/>
                    <a:p>
                      <a:pPr marL="285750" indent="-285750" algn="l">
                        <a:buFont typeface="Arial" panose="020B0604020202020204" pitchFamily="34" charset="0"/>
                        <a:buChar char="•"/>
                      </a:pPr>
                      <a:r>
                        <a:rPr lang="en-NZ" dirty="0" smtClean="0"/>
                        <a:t>Virtual fashion </a:t>
                      </a:r>
                    </a:p>
                  </a:txBody>
                  <a:tcPr/>
                </a:tc>
                <a:extLst>
                  <a:ext uri="{0D108BD9-81ED-4DB2-BD59-A6C34878D82A}">
                    <a16:rowId xmlns:a16="http://schemas.microsoft.com/office/drawing/2014/main" val="2636495954"/>
                  </a:ext>
                </a:extLst>
              </a:tr>
            </a:tbl>
          </a:graphicData>
        </a:graphic>
      </p:graphicFrame>
    </p:spTree>
    <p:extLst>
      <p:ext uri="{BB962C8B-B14F-4D97-AF65-F5344CB8AC3E}">
        <p14:creationId xmlns:p14="http://schemas.microsoft.com/office/powerpoint/2010/main" val="370781397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93" y="88256"/>
            <a:ext cx="10972800" cy="1143000"/>
          </a:xfrm>
        </p:spPr>
        <p:txBody>
          <a:bodyPr/>
          <a:lstStyle/>
          <a:p>
            <a:r>
              <a:rPr lang="en-NZ" altLang="en-US" dirty="0" smtClean="0"/>
              <a:t>Pharmaceutical</a:t>
            </a:r>
            <a:endParaRPr lang="en-NZ" altLang="en-US" dirty="0"/>
          </a:p>
        </p:txBody>
      </p:sp>
      <p:graphicFrame>
        <p:nvGraphicFramePr>
          <p:cNvPr id="4" name="Table 3"/>
          <p:cNvGraphicFramePr>
            <a:graphicFrameLocks noGrp="1"/>
          </p:cNvGraphicFramePr>
          <p:nvPr>
            <p:extLst/>
          </p:nvPr>
        </p:nvGraphicFramePr>
        <p:xfrm>
          <a:off x="536331" y="1097736"/>
          <a:ext cx="11218983" cy="5232725"/>
        </p:xfrm>
        <a:graphic>
          <a:graphicData uri="http://schemas.openxmlformats.org/drawingml/2006/table">
            <a:tbl>
              <a:tblPr firstRow="1" bandRow="1">
                <a:tableStyleId>{5C22544A-7EE6-4342-B048-85BDC9FD1C3A}</a:tableStyleId>
              </a:tblPr>
              <a:tblGrid>
                <a:gridCol w="3763107">
                  <a:extLst>
                    <a:ext uri="{9D8B030D-6E8A-4147-A177-3AD203B41FA5}">
                      <a16:colId xmlns:a16="http://schemas.microsoft.com/office/drawing/2014/main" val="221581552"/>
                    </a:ext>
                  </a:extLst>
                </a:gridCol>
                <a:gridCol w="4053254">
                  <a:extLst>
                    <a:ext uri="{9D8B030D-6E8A-4147-A177-3AD203B41FA5}">
                      <a16:colId xmlns:a16="http://schemas.microsoft.com/office/drawing/2014/main" val="793705975"/>
                    </a:ext>
                  </a:extLst>
                </a:gridCol>
                <a:gridCol w="3402622">
                  <a:extLst>
                    <a:ext uri="{9D8B030D-6E8A-4147-A177-3AD203B41FA5}">
                      <a16:colId xmlns:a16="http://schemas.microsoft.com/office/drawing/2014/main" val="863853651"/>
                    </a:ext>
                  </a:extLst>
                </a:gridCol>
              </a:tblGrid>
              <a:tr h="459588">
                <a:tc>
                  <a:txBody>
                    <a:bodyPr/>
                    <a:lstStyle/>
                    <a:p>
                      <a:pPr algn="ctr"/>
                      <a:r>
                        <a:rPr lang="en-NZ" dirty="0" smtClean="0"/>
                        <a:t>Conventional (past)</a:t>
                      </a:r>
                      <a:endParaRPr lang="en-NZ" dirty="0"/>
                    </a:p>
                  </a:txBody>
                  <a:tcPr/>
                </a:tc>
                <a:tc>
                  <a:txBody>
                    <a:bodyPr/>
                    <a:lstStyle/>
                    <a:p>
                      <a:pPr algn="ctr"/>
                      <a:r>
                        <a:rPr lang="en-NZ" dirty="0" smtClean="0"/>
                        <a:t>Circular &amp; Bio (present)</a:t>
                      </a:r>
                      <a:endParaRPr lang="en-NZ" dirty="0"/>
                    </a:p>
                  </a:txBody>
                  <a:tcPr/>
                </a:tc>
                <a:tc>
                  <a:txBody>
                    <a:bodyPr/>
                    <a:lstStyle/>
                    <a:p>
                      <a:pPr algn="ctr"/>
                      <a:r>
                        <a:rPr lang="en-NZ" dirty="0" smtClean="0"/>
                        <a:t>Future</a:t>
                      </a:r>
                      <a:endParaRPr lang="en-NZ" dirty="0"/>
                    </a:p>
                  </a:txBody>
                  <a:tcPr/>
                </a:tc>
                <a:extLst>
                  <a:ext uri="{0D108BD9-81ED-4DB2-BD59-A6C34878D82A}">
                    <a16:rowId xmlns:a16="http://schemas.microsoft.com/office/drawing/2014/main" val="1764802055"/>
                  </a:ext>
                </a:extLst>
              </a:tr>
              <a:tr h="4773137">
                <a:tc>
                  <a:txBody>
                    <a:bodyPr/>
                    <a:lstStyle/>
                    <a:p>
                      <a:r>
                        <a:rPr lang="en-NZ" sz="1800" b="0" i="0" u="none" strike="noStrike" kern="1200" baseline="0" dirty="0" smtClean="0">
                          <a:solidFill>
                            <a:schemeClr val="dk1"/>
                          </a:solidFill>
                          <a:latin typeface="+mn-lt"/>
                          <a:ea typeface="+mn-ea"/>
                          <a:cs typeface="+mn-cs"/>
                        </a:rPr>
                        <a:t>produced by chemical synthesis with low yield and high production of waste products that required environmental control and special effluent treatment.</a:t>
                      </a:r>
                      <a:endParaRPr lang="en-NZ" dirty="0"/>
                    </a:p>
                  </a:txBody>
                  <a:tcPr/>
                </a:tc>
                <a:tc>
                  <a:txBody>
                    <a:bodyPr/>
                    <a:lstStyle/>
                    <a:p>
                      <a:pPr marL="342900" indent="-342900" algn="l">
                        <a:buAutoNum type="arabicPeriod"/>
                      </a:pPr>
                      <a:r>
                        <a:rPr lang="en-NZ" dirty="0" smtClean="0"/>
                        <a:t>Plant-based pharmaceutical such as an HIV vaccine from tobacco plants, or carrot cells to treat certain metabolic disorders. </a:t>
                      </a:r>
                    </a:p>
                    <a:p>
                      <a:pPr marL="342900" indent="-342900" algn="l">
                        <a:buAutoNum type="arabicPeriod"/>
                      </a:pPr>
                      <a:r>
                        <a:rPr lang="en-NZ" dirty="0" smtClean="0"/>
                        <a:t>Production by fermentation using biotechnology.</a:t>
                      </a:r>
                    </a:p>
                    <a:p>
                      <a:pPr marL="342900" indent="-342900" algn="l">
                        <a:buAutoNum type="arabicPeriod"/>
                      </a:pPr>
                      <a:r>
                        <a:rPr lang="en-NZ" sz="1800" kern="1200" dirty="0" smtClean="0">
                          <a:solidFill>
                            <a:schemeClr val="dk1"/>
                          </a:solidFill>
                          <a:effectLst/>
                          <a:latin typeface="+mn-lt"/>
                          <a:ea typeface="+mn-ea"/>
                          <a:cs typeface="+mn-cs"/>
                        </a:rPr>
                        <a:t>Production by biological processes (biopharma)</a:t>
                      </a:r>
                      <a:r>
                        <a:rPr lang="en-NZ" sz="1800" kern="1200" baseline="0" dirty="0" smtClean="0">
                          <a:solidFill>
                            <a:schemeClr val="dk1"/>
                          </a:solidFill>
                          <a:effectLst/>
                          <a:latin typeface="+mn-lt"/>
                          <a:ea typeface="+mn-ea"/>
                          <a:cs typeface="+mn-cs"/>
                        </a:rPr>
                        <a:t> instead of chemical process. (especially for treating </a:t>
                      </a:r>
                      <a:r>
                        <a:rPr lang="en-NZ" sz="1800" kern="1200" dirty="0" smtClean="0">
                          <a:solidFill>
                            <a:schemeClr val="dk1"/>
                          </a:solidFill>
                          <a:effectLst/>
                          <a:latin typeface="+mn-lt"/>
                          <a:ea typeface="+mn-ea"/>
                          <a:cs typeface="+mn-cs"/>
                        </a:rPr>
                        <a:t>diabetes, cancer, and heart disease)</a:t>
                      </a:r>
                    </a:p>
                    <a:p>
                      <a:pPr marL="0" indent="0" algn="l">
                        <a:buNone/>
                      </a:pPr>
                      <a:endParaRPr lang="en-NZ"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Reduction in CO2 emissions </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Reduction of hazardous substances</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Reduction in production costs</a:t>
                      </a:r>
                      <a:endParaRPr lang="en-NZ" sz="1800" kern="1200" dirty="0" smtClean="0">
                        <a:solidFill>
                          <a:schemeClr val="dk1"/>
                        </a:solidFill>
                        <a:effectLst/>
                        <a:latin typeface="+mn-lt"/>
                        <a:ea typeface="+mn-ea"/>
                        <a:cs typeface="+mn-cs"/>
                      </a:endParaRPr>
                    </a:p>
                    <a:p>
                      <a:pPr marL="342900" indent="-342900" algn="l">
                        <a:buAutoNum type="arabicPeriod"/>
                      </a:pPr>
                      <a:endParaRPr lang="en-NZ" sz="1800" kern="1200" dirty="0" smtClean="0">
                        <a:solidFill>
                          <a:schemeClr val="dk1"/>
                        </a:solidFill>
                        <a:effectLst/>
                        <a:latin typeface="+mn-lt"/>
                        <a:ea typeface="+mn-ea"/>
                        <a:cs typeface="+mn-cs"/>
                      </a:endParaRPr>
                    </a:p>
                    <a:p>
                      <a:pPr marL="0" indent="0" algn="l">
                        <a:buNone/>
                      </a:pPr>
                      <a:r>
                        <a:rPr lang="en-NZ" sz="1800" b="0" i="0" u="none" strike="noStrike" kern="1200" baseline="0" dirty="0" smtClean="0">
                          <a:solidFill>
                            <a:schemeClr val="dk1"/>
                          </a:solidFill>
                          <a:latin typeface="+mn-lt"/>
                          <a:ea typeface="+mn-ea"/>
                          <a:cs typeface="+mn-cs"/>
                        </a:rPr>
                        <a:t>Examples: </a:t>
                      </a:r>
                      <a:r>
                        <a:rPr lang="en-NZ" sz="1800" b="1" kern="1200" dirty="0" smtClean="0">
                          <a:solidFill>
                            <a:schemeClr val="dk1"/>
                          </a:solidFill>
                          <a:effectLst/>
                          <a:latin typeface="+mn-lt"/>
                          <a:ea typeface="+mn-ea"/>
                          <a:cs typeface="+mn-cs"/>
                        </a:rPr>
                        <a:t>Medicago, </a:t>
                      </a:r>
                      <a:r>
                        <a:rPr lang="en-NZ" sz="1800" b="1" i="0" u="none" strike="noStrike" kern="1200" baseline="0" dirty="0" smtClean="0">
                          <a:solidFill>
                            <a:schemeClr val="dk1"/>
                          </a:solidFill>
                          <a:latin typeface="+mn-lt"/>
                          <a:ea typeface="+mn-ea"/>
                          <a:cs typeface="+mn-cs"/>
                        </a:rPr>
                        <a:t>BASF</a:t>
                      </a:r>
                      <a:endParaRPr lang="en-NZ" b="1" dirty="0"/>
                    </a:p>
                  </a:txBody>
                  <a:tcPr/>
                </a:tc>
                <a:tc>
                  <a:txBody>
                    <a:bodyPr/>
                    <a:lstStyle/>
                    <a:p>
                      <a:pPr marL="285750" indent="-285750" algn="l">
                        <a:buFont typeface="Arial" panose="020B0604020202020204" pitchFamily="34" charset="0"/>
                        <a:buChar char="•"/>
                      </a:pPr>
                      <a:r>
                        <a:rPr lang="en-NZ" dirty="0" smtClean="0"/>
                        <a:t>Regenerative medicine (e.g. gene-editing)</a:t>
                      </a:r>
                    </a:p>
                    <a:p>
                      <a:pPr marL="285750" indent="-285750" algn="l">
                        <a:buFont typeface="Arial" panose="020B0604020202020204" pitchFamily="34" charset="0"/>
                        <a:buChar char="•"/>
                      </a:pPr>
                      <a:r>
                        <a:rPr lang="en-NZ" sz="1800" b="0" i="0" kern="1200" dirty="0" smtClean="0">
                          <a:solidFill>
                            <a:schemeClr val="dk1"/>
                          </a:solidFill>
                          <a:effectLst/>
                          <a:latin typeface="+mn-lt"/>
                          <a:ea typeface="+mn-ea"/>
                          <a:cs typeface="+mn-cs"/>
                        </a:rPr>
                        <a:t>Tissue engineering</a:t>
                      </a:r>
                      <a:endParaRPr lang="en-NZ" dirty="0" smtClean="0"/>
                    </a:p>
                  </a:txBody>
                  <a:tcPr/>
                </a:tc>
                <a:extLst>
                  <a:ext uri="{0D108BD9-81ED-4DB2-BD59-A6C34878D82A}">
                    <a16:rowId xmlns:a16="http://schemas.microsoft.com/office/drawing/2014/main" val="2636495954"/>
                  </a:ext>
                </a:extLst>
              </a:tr>
            </a:tbl>
          </a:graphicData>
        </a:graphic>
      </p:graphicFrame>
    </p:spTree>
    <p:extLst>
      <p:ext uri="{BB962C8B-B14F-4D97-AF65-F5344CB8AC3E}">
        <p14:creationId xmlns:p14="http://schemas.microsoft.com/office/powerpoint/2010/main" val="244913279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93" y="88256"/>
            <a:ext cx="10972800" cy="1143000"/>
          </a:xfrm>
        </p:spPr>
        <p:txBody>
          <a:bodyPr/>
          <a:lstStyle/>
          <a:p>
            <a:r>
              <a:rPr lang="en-NZ" altLang="en-US" dirty="0" smtClean="0"/>
              <a:t>Vehicles</a:t>
            </a:r>
            <a:endParaRPr lang="en-NZ" altLang="en-US" dirty="0"/>
          </a:p>
        </p:txBody>
      </p:sp>
      <p:graphicFrame>
        <p:nvGraphicFramePr>
          <p:cNvPr id="4" name="Table 3"/>
          <p:cNvGraphicFramePr>
            <a:graphicFrameLocks noGrp="1"/>
          </p:cNvGraphicFramePr>
          <p:nvPr>
            <p:extLst/>
          </p:nvPr>
        </p:nvGraphicFramePr>
        <p:xfrm>
          <a:off x="536331" y="1097736"/>
          <a:ext cx="11218983" cy="5232725"/>
        </p:xfrm>
        <a:graphic>
          <a:graphicData uri="http://schemas.openxmlformats.org/drawingml/2006/table">
            <a:tbl>
              <a:tblPr firstRow="1" bandRow="1">
                <a:tableStyleId>{5C22544A-7EE6-4342-B048-85BDC9FD1C3A}</a:tableStyleId>
              </a:tblPr>
              <a:tblGrid>
                <a:gridCol w="3763107">
                  <a:extLst>
                    <a:ext uri="{9D8B030D-6E8A-4147-A177-3AD203B41FA5}">
                      <a16:colId xmlns:a16="http://schemas.microsoft.com/office/drawing/2014/main" val="221581552"/>
                    </a:ext>
                  </a:extLst>
                </a:gridCol>
                <a:gridCol w="4053254">
                  <a:extLst>
                    <a:ext uri="{9D8B030D-6E8A-4147-A177-3AD203B41FA5}">
                      <a16:colId xmlns:a16="http://schemas.microsoft.com/office/drawing/2014/main" val="793705975"/>
                    </a:ext>
                  </a:extLst>
                </a:gridCol>
                <a:gridCol w="3402622">
                  <a:extLst>
                    <a:ext uri="{9D8B030D-6E8A-4147-A177-3AD203B41FA5}">
                      <a16:colId xmlns:a16="http://schemas.microsoft.com/office/drawing/2014/main" val="863853651"/>
                    </a:ext>
                  </a:extLst>
                </a:gridCol>
              </a:tblGrid>
              <a:tr h="459588">
                <a:tc>
                  <a:txBody>
                    <a:bodyPr/>
                    <a:lstStyle/>
                    <a:p>
                      <a:pPr algn="ctr"/>
                      <a:r>
                        <a:rPr lang="en-NZ" dirty="0" smtClean="0"/>
                        <a:t>Conventional (past)</a:t>
                      </a:r>
                      <a:endParaRPr lang="en-NZ" dirty="0"/>
                    </a:p>
                  </a:txBody>
                  <a:tcPr/>
                </a:tc>
                <a:tc>
                  <a:txBody>
                    <a:bodyPr/>
                    <a:lstStyle/>
                    <a:p>
                      <a:pPr algn="ctr"/>
                      <a:r>
                        <a:rPr lang="en-NZ" dirty="0" smtClean="0"/>
                        <a:t>Circular &amp; Bio (present)</a:t>
                      </a:r>
                      <a:endParaRPr lang="en-NZ" dirty="0"/>
                    </a:p>
                  </a:txBody>
                  <a:tcPr/>
                </a:tc>
                <a:tc>
                  <a:txBody>
                    <a:bodyPr/>
                    <a:lstStyle/>
                    <a:p>
                      <a:pPr algn="ctr"/>
                      <a:r>
                        <a:rPr lang="en-NZ" dirty="0" smtClean="0"/>
                        <a:t>Future</a:t>
                      </a:r>
                      <a:endParaRPr lang="en-NZ" dirty="0"/>
                    </a:p>
                  </a:txBody>
                  <a:tcPr/>
                </a:tc>
                <a:extLst>
                  <a:ext uri="{0D108BD9-81ED-4DB2-BD59-A6C34878D82A}">
                    <a16:rowId xmlns:a16="http://schemas.microsoft.com/office/drawing/2014/main" val="1764802055"/>
                  </a:ext>
                </a:extLst>
              </a:tr>
              <a:tr h="4773137">
                <a:tc>
                  <a:txBody>
                    <a:bodyPr/>
                    <a:lstStyle/>
                    <a:p>
                      <a:r>
                        <a:rPr lang="en-NZ" dirty="0" smtClean="0"/>
                        <a:t>fossil fuels that significantly contribute to global warming</a:t>
                      </a:r>
                      <a:endParaRPr lang="en-NZ" dirty="0"/>
                    </a:p>
                  </a:txBody>
                  <a:tcPr/>
                </a:tc>
                <a:tc>
                  <a:txBody>
                    <a:bodyPr/>
                    <a:lstStyle/>
                    <a:p>
                      <a:pPr marL="285750" indent="-285750" algn="l">
                        <a:buFont typeface="Arial" panose="020B0604020202020204" pitchFamily="34" charset="0"/>
                        <a:buChar char="•"/>
                      </a:pPr>
                      <a:r>
                        <a:rPr lang="en-NZ" sz="1800" b="0" i="0" u="none" strike="noStrike" kern="1200" baseline="0" dirty="0" smtClean="0">
                          <a:solidFill>
                            <a:schemeClr val="dk1"/>
                          </a:solidFill>
                          <a:latin typeface="+mn-lt"/>
                          <a:ea typeface="+mn-ea"/>
                          <a:cs typeface="+mn-cs"/>
                        </a:rPr>
                        <a:t>The Vehicle to Home (“V2H”) essentially transforms electric energy from vehicles in to mobile batteries, capable of transporting energy wherever it’s needed – be it homes, businesses or appliances, opening up exciting opportunities for customer self-sustainability and network resilience</a:t>
                      </a:r>
                    </a:p>
                    <a:p>
                      <a:pPr marL="0" indent="0" algn="l">
                        <a:buFont typeface="Arial" panose="020B0604020202020204" pitchFamily="34" charset="0"/>
                        <a:buNone/>
                      </a:pPr>
                      <a:endParaRPr lang="en-NZ" sz="1800" b="0" i="0" u="none" strike="noStrike" kern="1200" baseline="0" dirty="0" smtClean="0">
                        <a:solidFill>
                          <a:schemeClr val="dk1"/>
                        </a:solidFill>
                        <a:latin typeface="+mn-lt"/>
                        <a:ea typeface="+mn-ea"/>
                        <a:cs typeface="+mn-cs"/>
                      </a:endParaRPr>
                    </a:p>
                    <a:p>
                      <a:pPr marL="0" indent="0" algn="l">
                        <a:buFont typeface="Arial" panose="020B0604020202020204" pitchFamily="34" charset="0"/>
                        <a:buNone/>
                      </a:pPr>
                      <a:endParaRPr lang="en-NZ" sz="1800" b="0" i="0" u="none" strike="noStrike" kern="1200" baseline="0" dirty="0" smtClean="0">
                        <a:solidFill>
                          <a:schemeClr val="dk1"/>
                        </a:solidFill>
                        <a:latin typeface="+mn-lt"/>
                        <a:ea typeface="+mn-ea"/>
                        <a:cs typeface="+mn-cs"/>
                      </a:endParaRPr>
                    </a:p>
                    <a:p>
                      <a:pPr marL="0" indent="0" algn="l">
                        <a:buFont typeface="Arial" panose="020B0604020202020204" pitchFamily="34" charset="0"/>
                        <a:buNone/>
                      </a:pPr>
                      <a:r>
                        <a:rPr lang="en-NZ" sz="1800" b="0" i="0" u="none" strike="noStrike" kern="1200" baseline="0" dirty="0" smtClean="0">
                          <a:solidFill>
                            <a:schemeClr val="dk1"/>
                          </a:solidFill>
                          <a:latin typeface="+mn-lt"/>
                          <a:ea typeface="+mn-ea"/>
                          <a:cs typeface="+mn-cs"/>
                        </a:rPr>
                        <a:t>Examples: </a:t>
                      </a:r>
                      <a:r>
                        <a:rPr lang="en-NZ" sz="1800" b="1" i="0" u="none" strike="noStrike" kern="1200" baseline="0" dirty="0" smtClean="0">
                          <a:solidFill>
                            <a:schemeClr val="dk1"/>
                          </a:solidFill>
                          <a:latin typeface="+mn-lt"/>
                          <a:ea typeface="+mn-ea"/>
                          <a:cs typeface="+mn-cs"/>
                        </a:rPr>
                        <a:t>The </a:t>
                      </a:r>
                      <a:r>
                        <a:rPr lang="en-NZ" sz="1800" b="1" i="0" u="none" strike="noStrike" kern="1200" baseline="0" dirty="0" err="1" smtClean="0">
                          <a:solidFill>
                            <a:schemeClr val="dk1"/>
                          </a:solidFill>
                          <a:latin typeface="+mn-lt"/>
                          <a:ea typeface="+mn-ea"/>
                          <a:cs typeface="+mn-cs"/>
                        </a:rPr>
                        <a:t>Kapuni</a:t>
                      </a:r>
                      <a:r>
                        <a:rPr lang="en-NZ" sz="1800" b="1" i="0" u="none" strike="noStrike" kern="1200" baseline="0" dirty="0" smtClean="0">
                          <a:solidFill>
                            <a:schemeClr val="dk1"/>
                          </a:solidFill>
                          <a:latin typeface="+mn-lt"/>
                          <a:ea typeface="+mn-ea"/>
                          <a:cs typeface="+mn-cs"/>
                        </a:rPr>
                        <a:t> Solar Power Plant</a:t>
                      </a:r>
                      <a:endParaRPr lang="en-NZ" b="1" dirty="0"/>
                    </a:p>
                  </a:txBody>
                  <a:tcPr/>
                </a:tc>
                <a:tc>
                  <a:txBody>
                    <a:bodyPr/>
                    <a:lstStyle/>
                    <a:p>
                      <a:pPr marL="285750" indent="-285750" algn="l">
                        <a:buFont typeface="Arial" panose="020B0604020202020204" pitchFamily="34" charset="0"/>
                        <a:buChar char="•"/>
                      </a:pPr>
                      <a:r>
                        <a:rPr lang="en-NZ" sz="1800" b="0" kern="1200" dirty="0" smtClean="0">
                          <a:solidFill>
                            <a:schemeClr val="dk1"/>
                          </a:solidFill>
                          <a:effectLst/>
                          <a:latin typeface="+mn-lt"/>
                          <a:ea typeface="+mn-ea"/>
                          <a:cs typeface="+mn-cs"/>
                        </a:rPr>
                        <a:t>Electric</a:t>
                      </a:r>
                      <a:r>
                        <a:rPr lang="en-NZ" sz="1800" b="0" kern="1200" baseline="0" dirty="0" smtClean="0">
                          <a:solidFill>
                            <a:schemeClr val="dk1"/>
                          </a:solidFill>
                          <a:effectLst/>
                          <a:latin typeface="+mn-lt"/>
                          <a:ea typeface="+mn-ea"/>
                          <a:cs typeface="+mn-cs"/>
                        </a:rPr>
                        <a:t> cars and </a:t>
                      </a:r>
                      <a:r>
                        <a:rPr lang="en-NZ" sz="1800" b="0" kern="1200" dirty="0" smtClean="0">
                          <a:solidFill>
                            <a:schemeClr val="dk1"/>
                          </a:solidFill>
                          <a:effectLst/>
                          <a:latin typeface="+mn-lt"/>
                          <a:ea typeface="+mn-ea"/>
                          <a:cs typeface="+mn-cs"/>
                        </a:rPr>
                        <a:t>Hydrogen cars</a:t>
                      </a:r>
                      <a:r>
                        <a:rPr lang="en-NZ" sz="1800" b="0" kern="1200" baseline="0" dirty="0" smtClean="0">
                          <a:solidFill>
                            <a:schemeClr val="dk1"/>
                          </a:solidFill>
                          <a:effectLst/>
                          <a:latin typeface="+mn-lt"/>
                          <a:ea typeface="+mn-ea"/>
                          <a:cs typeface="+mn-cs"/>
                        </a:rPr>
                        <a:t> </a:t>
                      </a:r>
                      <a:r>
                        <a:rPr lang="en-NZ" sz="1800" b="0" i="0" u="none" strike="noStrike" kern="1200" baseline="0" dirty="0" smtClean="0">
                          <a:solidFill>
                            <a:schemeClr val="dk1"/>
                          </a:solidFill>
                          <a:latin typeface="+mn-lt"/>
                          <a:ea typeface="+mn-ea"/>
                          <a:cs typeface="+mn-cs"/>
                        </a:rPr>
                        <a:t>will displace internal combustion engine (ICE) vehicles. </a:t>
                      </a:r>
                    </a:p>
                    <a:p>
                      <a:pPr marL="285750" indent="-285750" algn="l">
                        <a:buFont typeface="Arial" panose="020B0604020202020204" pitchFamily="34" charset="0"/>
                        <a:buChar char="•"/>
                      </a:pPr>
                      <a:r>
                        <a:rPr lang="en-NZ" sz="1800" b="0" i="0" u="none" strike="noStrike" kern="1200" baseline="0" dirty="0" smtClean="0">
                          <a:solidFill>
                            <a:schemeClr val="dk1"/>
                          </a:solidFill>
                          <a:latin typeface="+mn-lt"/>
                          <a:ea typeface="+mn-ea"/>
                          <a:cs typeface="+mn-cs"/>
                        </a:rPr>
                        <a:t>Private vehicle ownership will be replaced by on-demand autonomous electric vehicles by </a:t>
                      </a:r>
                      <a:r>
                        <a:rPr lang="en-NZ" sz="1800" b="0" i="0" u="none" strike="noStrike" kern="1200" baseline="0" dirty="0" err="1" smtClean="0">
                          <a:solidFill>
                            <a:schemeClr val="dk1"/>
                          </a:solidFill>
                          <a:latin typeface="+mn-lt"/>
                          <a:ea typeface="+mn-ea"/>
                          <a:cs typeface="+mn-cs"/>
                        </a:rPr>
                        <a:t>TaaS</a:t>
                      </a:r>
                      <a:r>
                        <a:rPr lang="en-NZ" sz="1800" b="0" i="0" u="none" strike="noStrike" kern="1200" baseline="0" dirty="0" smtClean="0">
                          <a:solidFill>
                            <a:schemeClr val="dk1"/>
                          </a:solidFill>
                          <a:latin typeface="+mn-lt"/>
                          <a:ea typeface="+mn-ea"/>
                          <a:cs typeface="+mn-cs"/>
                        </a:rPr>
                        <a:t> fleets, not individuals. </a:t>
                      </a:r>
                      <a:endParaRPr lang="en-NZ" sz="1800" b="0" kern="1200" dirty="0" smtClean="0">
                        <a:solidFill>
                          <a:schemeClr val="dk1"/>
                        </a:solidFill>
                        <a:effectLst/>
                        <a:latin typeface="+mn-lt"/>
                        <a:ea typeface="+mn-ea"/>
                        <a:cs typeface="+mn-cs"/>
                      </a:endParaRPr>
                    </a:p>
                    <a:p>
                      <a:pPr algn="ctr"/>
                      <a:endParaRPr lang="en-NZ" sz="1800" b="1" kern="1200" dirty="0" smtClean="0">
                        <a:solidFill>
                          <a:schemeClr val="dk1"/>
                        </a:solidFill>
                        <a:effectLst/>
                        <a:latin typeface="+mn-lt"/>
                        <a:ea typeface="+mn-ea"/>
                        <a:cs typeface="+mn-cs"/>
                      </a:endParaRPr>
                    </a:p>
                    <a:p>
                      <a:pPr algn="ctr"/>
                      <a:endParaRPr lang="en-NZ" sz="1800" b="1" kern="1200" dirty="0" smtClean="0">
                        <a:solidFill>
                          <a:schemeClr val="dk1"/>
                        </a:solidFill>
                        <a:effectLst/>
                        <a:latin typeface="+mn-lt"/>
                        <a:ea typeface="+mn-ea"/>
                        <a:cs typeface="+mn-cs"/>
                      </a:endParaRPr>
                    </a:p>
                    <a:p>
                      <a:pPr algn="ctr"/>
                      <a:r>
                        <a:rPr lang="en-NZ" sz="1800" b="1" kern="1200" dirty="0" smtClean="0">
                          <a:solidFill>
                            <a:schemeClr val="dk1"/>
                          </a:solidFill>
                          <a:effectLst/>
                          <a:latin typeface="+mn-lt"/>
                          <a:ea typeface="+mn-ea"/>
                          <a:cs typeface="+mn-cs"/>
                        </a:rPr>
                        <a:t>Vector</a:t>
                      </a:r>
                      <a:r>
                        <a:rPr lang="en-NZ" sz="1800" kern="1200" dirty="0" smtClean="0">
                          <a:solidFill>
                            <a:schemeClr val="dk1"/>
                          </a:solidFill>
                          <a:effectLst/>
                          <a:latin typeface="+mn-lt"/>
                          <a:ea typeface="+mn-ea"/>
                          <a:cs typeface="+mn-cs"/>
                        </a:rPr>
                        <a:t>, New Zealand’s leading distributor of electricity and gas, is exploring the possibility of turning end-of-life Electric Vehicle (EV) batteries into affordable power storage for homes and businesses. </a:t>
                      </a:r>
                      <a:endParaRPr lang="en-NZ" dirty="0" smtClean="0"/>
                    </a:p>
                  </a:txBody>
                  <a:tcPr/>
                </a:tc>
                <a:extLst>
                  <a:ext uri="{0D108BD9-81ED-4DB2-BD59-A6C34878D82A}">
                    <a16:rowId xmlns:a16="http://schemas.microsoft.com/office/drawing/2014/main" val="2636495954"/>
                  </a:ext>
                </a:extLst>
              </a:tr>
            </a:tbl>
          </a:graphicData>
        </a:graphic>
      </p:graphicFrame>
    </p:spTree>
    <p:extLst>
      <p:ext uri="{BB962C8B-B14F-4D97-AF65-F5344CB8AC3E}">
        <p14:creationId xmlns:p14="http://schemas.microsoft.com/office/powerpoint/2010/main" val="148867347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93" y="88256"/>
            <a:ext cx="10972800" cy="1143000"/>
          </a:xfrm>
        </p:spPr>
        <p:txBody>
          <a:bodyPr/>
          <a:lstStyle/>
          <a:p>
            <a:r>
              <a:rPr lang="en-NZ" altLang="en-US" dirty="0" smtClean="0"/>
              <a:t>Food</a:t>
            </a:r>
            <a:endParaRPr lang="en-NZ" altLang="en-US" dirty="0"/>
          </a:p>
        </p:txBody>
      </p:sp>
      <p:graphicFrame>
        <p:nvGraphicFramePr>
          <p:cNvPr id="4" name="Table 3"/>
          <p:cNvGraphicFramePr>
            <a:graphicFrameLocks noGrp="1"/>
          </p:cNvGraphicFramePr>
          <p:nvPr>
            <p:extLst/>
          </p:nvPr>
        </p:nvGraphicFramePr>
        <p:xfrm>
          <a:off x="536331" y="1097736"/>
          <a:ext cx="11218983" cy="5232725"/>
        </p:xfrm>
        <a:graphic>
          <a:graphicData uri="http://schemas.openxmlformats.org/drawingml/2006/table">
            <a:tbl>
              <a:tblPr firstRow="1" bandRow="1">
                <a:tableStyleId>{5C22544A-7EE6-4342-B048-85BDC9FD1C3A}</a:tableStyleId>
              </a:tblPr>
              <a:tblGrid>
                <a:gridCol w="3763107">
                  <a:extLst>
                    <a:ext uri="{9D8B030D-6E8A-4147-A177-3AD203B41FA5}">
                      <a16:colId xmlns:a16="http://schemas.microsoft.com/office/drawing/2014/main" val="221581552"/>
                    </a:ext>
                  </a:extLst>
                </a:gridCol>
                <a:gridCol w="4053254">
                  <a:extLst>
                    <a:ext uri="{9D8B030D-6E8A-4147-A177-3AD203B41FA5}">
                      <a16:colId xmlns:a16="http://schemas.microsoft.com/office/drawing/2014/main" val="793705975"/>
                    </a:ext>
                  </a:extLst>
                </a:gridCol>
                <a:gridCol w="3402622">
                  <a:extLst>
                    <a:ext uri="{9D8B030D-6E8A-4147-A177-3AD203B41FA5}">
                      <a16:colId xmlns:a16="http://schemas.microsoft.com/office/drawing/2014/main" val="863853651"/>
                    </a:ext>
                  </a:extLst>
                </a:gridCol>
              </a:tblGrid>
              <a:tr h="459588">
                <a:tc>
                  <a:txBody>
                    <a:bodyPr/>
                    <a:lstStyle/>
                    <a:p>
                      <a:pPr algn="ctr"/>
                      <a:r>
                        <a:rPr lang="en-NZ" dirty="0" smtClean="0"/>
                        <a:t>Conventional (past)</a:t>
                      </a:r>
                      <a:endParaRPr lang="en-NZ" dirty="0"/>
                    </a:p>
                  </a:txBody>
                  <a:tcPr/>
                </a:tc>
                <a:tc>
                  <a:txBody>
                    <a:bodyPr/>
                    <a:lstStyle/>
                    <a:p>
                      <a:pPr algn="ctr"/>
                      <a:r>
                        <a:rPr lang="en-NZ" dirty="0" smtClean="0"/>
                        <a:t>Circular &amp; Bio (present)</a:t>
                      </a:r>
                      <a:endParaRPr lang="en-NZ" dirty="0"/>
                    </a:p>
                  </a:txBody>
                  <a:tcPr/>
                </a:tc>
                <a:tc>
                  <a:txBody>
                    <a:bodyPr/>
                    <a:lstStyle/>
                    <a:p>
                      <a:pPr algn="ctr"/>
                      <a:r>
                        <a:rPr lang="en-NZ" dirty="0" smtClean="0"/>
                        <a:t>Future</a:t>
                      </a:r>
                      <a:endParaRPr lang="en-NZ" dirty="0"/>
                    </a:p>
                  </a:txBody>
                  <a:tcPr/>
                </a:tc>
                <a:extLst>
                  <a:ext uri="{0D108BD9-81ED-4DB2-BD59-A6C34878D82A}">
                    <a16:rowId xmlns:a16="http://schemas.microsoft.com/office/drawing/2014/main" val="1764802055"/>
                  </a:ext>
                </a:extLst>
              </a:tr>
              <a:tr h="4773137">
                <a:tc>
                  <a:txBody>
                    <a:bodyPr/>
                    <a:lstStyle/>
                    <a:p>
                      <a:pPr marL="285750" indent="-285750">
                        <a:buFont typeface="Arial" panose="020B0604020202020204" pitchFamily="34" charset="0"/>
                        <a:buChar char="•"/>
                      </a:pPr>
                      <a:r>
                        <a:rPr lang="en-NZ" dirty="0" smtClean="0"/>
                        <a:t>Production</a:t>
                      </a:r>
                      <a:r>
                        <a:rPr lang="en-NZ" baseline="0" dirty="0" smtClean="0"/>
                        <a:t> of food and drinks using new raw material</a:t>
                      </a:r>
                    </a:p>
                    <a:p>
                      <a:pPr marL="285750" indent="-285750">
                        <a:buFont typeface="Arial" panose="020B0604020202020204" pitchFamily="34" charset="0"/>
                        <a:buChar char="•"/>
                      </a:pPr>
                      <a:r>
                        <a:rPr lang="en-NZ" baseline="0" dirty="0" smtClean="0"/>
                        <a:t>Using chemical fertilisers</a:t>
                      </a:r>
                    </a:p>
                    <a:p>
                      <a:pPr marL="285750" indent="-285750">
                        <a:buFont typeface="Arial" panose="020B0604020202020204" pitchFamily="34" charset="0"/>
                        <a:buChar char="•"/>
                      </a:pPr>
                      <a:r>
                        <a:rPr lang="en-NZ" baseline="0" dirty="0" smtClean="0"/>
                        <a:t>Energy production by burning food waste</a:t>
                      </a:r>
                    </a:p>
                    <a:p>
                      <a:pPr marL="285750" indent="-285750">
                        <a:buFont typeface="Arial" panose="020B0604020202020204" pitchFamily="34" charset="0"/>
                        <a:buChar char="•"/>
                      </a:pPr>
                      <a:r>
                        <a:rPr lang="en-NZ" sz="1800" b="0" i="0" u="none" strike="noStrike" kern="1200" baseline="0" dirty="0" smtClean="0">
                          <a:solidFill>
                            <a:schemeClr val="dk1"/>
                          </a:solidFill>
                          <a:latin typeface="+mn-lt"/>
                          <a:ea typeface="+mn-ea"/>
                          <a:cs typeface="+mn-cs"/>
                        </a:rPr>
                        <a:t>Animal-based protein </a:t>
                      </a:r>
                      <a:endParaRPr lang="en-NZ" dirty="0"/>
                    </a:p>
                  </a:txBody>
                  <a:tcPr/>
                </a:tc>
                <a:tc>
                  <a:txBody>
                    <a:bodyPr/>
                    <a:lstStyle/>
                    <a:p>
                      <a:pPr marL="285750" indent="-285750" algn="l">
                        <a:buFont typeface="Arial" panose="020B0604020202020204" pitchFamily="34" charset="0"/>
                        <a:buChar char="•"/>
                      </a:pPr>
                      <a:r>
                        <a:rPr lang="en-NZ" b="0" dirty="0" smtClean="0"/>
                        <a:t>using food losses and waste as new input materials </a:t>
                      </a:r>
                    </a:p>
                    <a:p>
                      <a:pPr marL="285750" indent="-285750" algn="l">
                        <a:buFont typeface="Arial" panose="020B0604020202020204" pitchFamily="34" charset="0"/>
                        <a:buChar char="•"/>
                      </a:pPr>
                      <a:r>
                        <a:rPr lang="en-NZ" b="0" dirty="0" smtClean="0"/>
                        <a:t>conversion of food losses and waste into ethanol, biodiesel, and biogas. </a:t>
                      </a:r>
                    </a:p>
                    <a:p>
                      <a:pPr marL="285750" indent="-285750" algn="l">
                        <a:buFont typeface="Arial" panose="020B0604020202020204" pitchFamily="34" charset="0"/>
                        <a:buChar char="•"/>
                      </a:pPr>
                      <a:r>
                        <a:rPr lang="en-NZ" b="0" dirty="0" smtClean="0"/>
                        <a:t>Composting food losses and waste</a:t>
                      </a:r>
                      <a:r>
                        <a:rPr lang="en-NZ" b="0" baseline="0" dirty="0" smtClean="0"/>
                        <a:t> and use it as fertiliser </a:t>
                      </a:r>
                      <a:r>
                        <a:rPr lang="en-NZ" sz="1800" b="0" i="0" u="none" strike="noStrike" kern="1200" baseline="0" dirty="0" smtClean="0">
                          <a:solidFill>
                            <a:schemeClr val="dk1"/>
                          </a:solidFill>
                          <a:latin typeface="+mn-lt"/>
                          <a:ea typeface="+mn-ea"/>
                          <a:cs typeface="+mn-cs"/>
                        </a:rPr>
                        <a:t>to enrich the soil without any negative impact on air or water quality.</a:t>
                      </a:r>
                    </a:p>
                    <a:p>
                      <a:pPr marL="285750" indent="-285750" algn="l">
                        <a:buFont typeface="Arial" panose="020B0604020202020204" pitchFamily="34" charset="0"/>
                        <a:buChar char="•"/>
                      </a:pPr>
                      <a:r>
                        <a:rPr lang="en-NZ" sz="1800" b="0" i="0" u="none" strike="noStrike" kern="1200" baseline="0" dirty="0" smtClean="0">
                          <a:solidFill>
                            <a:schemeClr val="dk1"/>
                          </a:solidFill>
                          <a:latin typeface="+mn-lt"/>
                          <a:ea typeface="+mn-ea"/>
                          <a:cs typeface="+mn-cs"/>
                        </a:rPr>
                        <a:t>Using plant-based protein, fungi, seaweed, and aquatic plants.</a:t>
                      </a:r>
                    </a:p>
                    <a:p>
                      <a:pPr marL="0" indent="0" algn="l">
                        <a:buFont typeface="Arial" panose="020B0604020202020204" pitchFamily="34" charset="0"/>
                        <a:buNone/>
                      </a:pPr>
                      <a:endParaRPr lang="en-NZ" sz="1800" b="0" i="0" u="none" strike="noStrike" kern="1200" baseline="0" dirty="0" smtClean="0">
                        <a:solidFill>
                          <a:schemeClr val="dk1"/>
                        </a:solidFill>
                        <a:latin typeface="+mn-lt"/>
                        <a:ea typeface="+mn-ea"/>
                        <a:cs typeface="+mn-cs"/>
                      </a:endParaRPr>
                    </a:p>
                    <a:p>
                      <a:pPr marL="0" indent="0" algn="l">
                        <a:buFont typeface="Arial" panose="020B0604020202020204" pitchFamily="34" charset="0"/>
                        <a:buNone/>
                      </a:pPr>
                      <a:r>
                        <a:rPr lang="en-NZ" sz="1800" b="0" i="0" u="none" strike="noStrike" kern="1200" baseline="0" dirty="0" smtClean="0">
                          <a:solidFill>
                            <a:schemeClr val="dk1"/>
                          </a:solidFill>
                          <a:latin typeface="+mn-lt"/>
                          <a:ea typeface="+mn-ea"/>
                          <a:cs typeface="+mn-cs"/>
                        </a:rPr>
                        <a:t>Examples: </a:t>
                      </a:r>
                      <a:r>
                        <a:rPr lang="en-NZ" sz="1800" b="1" i="0" u="none" strike="noStrike" kern="1200" baseline="0" dirty="0" smtClean="0">
                          <a:solidFill>
                            <a:schemeClr val="dk1"/>
                          </a:solidFill>
                          <a:latin typeface="+mn-lt"/>
                          <a:ea typeface="+mn-ea"/>
                          <a:cs typeface="+mn-cs"/>
                        </a:rPr>
                        <a:t>IFF, </a:t>
                      </a:r>
                      <a:r>
                        <a:rPr lang="en-NZ" sz="1800" b="1" kern="1200" dirty="0" smtClean="0">
                          <a:solidFill>
                            <a:schemeClr val="dk1"/>
                          </a:solidFill>
                          <a:effectLst/>
                          <a:latin typeface="+mn-lt"/>
                          <a:ea typeface="+mn-ea"/>
                          <a:cs typeface="+mn-cs"/>
                        </a:rPr>
                        <a:t>Citizen, Navigator</a:t>
                      </a:r>
                      <a:r>
                        <a:rPr lang="en-NZ" sz="1800" kern="1200" dirty="0" smtClean="0">
                          <a:solidFill>
                            <a:schemeClr val="dk1"/>
                          </a:solidFill>
                          <a:effectLst/>
                          <a:latin typeface="+mn-lt"/>
                          <a:ea typeface="+mn-ea"/>
                          <a:cs typeface="+mn-cs"/>
                        </a:rPr>
                        <a:t> </a:t>
                      </a:r>
                      <a:endParaRPr lang="en-NZ" b="0" dirty="0"/>
                    </a:p>
                  </a:txBody>
                  <a:tcPr/>
                </a:tc>
                <a:tc>
                  <a:txBody>
                    <a:bodyPr/>
                    <a:lstStyle/>
                    <a:p>
                      <a:pPr marL="285750" indent="-285750" algn="l">
                        <a:buFont typeface="Arial" panose="020B0604020202020204" pitchFamily="34" charset="0"/>
                        <a:buChar char="•"/>
                      </a:pPr>
                      <a:r>
                        <a:rPr lang="en-NZ" dirty="0" smtClean="0"/>
                        <a:t>3D printed</a:t>
                      </a:r>
                      <a:r>
                        <a:rPr lang="en-NZ" baseline="0" dirty="0" smtClean="0"/>
                        <a:t> food</a:t>
                      </a:r>
                    </a:p>
                    <a:p>
                      <a:pPr marL="285750" indent="-285750" algn="l">
                        <a:buFont typeface="Arial" panose="020B0604020202020204" pitchFamily="34" charset="0"/>
                        <a:buChar char="•"/>
                      </a:pPr>
                      <a:r>
                        <a:rPr lang="en-NZ" baseline="0" dirty="0" smtClean="0"/>
                        <a:t>Precision Fermentation</a:t>
                      </a:r>
                    </a:p>
                    <a:p>
                      <a:pPr marL="285750" indent="-285750" algn="l">
                        <a:buFont typeface="Arial" panose="020B0604020202020204" pitchFamily="34" charset="0"/>
                        <a:buChar char="•"/>
                      </a:pPr>
                      <a:r>
                        <a:rPr lang="en-NZ" baseline="0" dirty="0" smtClean="0"/>
                        <a:t>Cellular Agriculture</a:t>
                      </a:r>
                    </a:p>
                    <a:p>
                      <a:pPr marL="285750" indent="-285750" algn="l">
                        <a:buFont typeface="Arial" panose="020B0604020202020204" pitchFamily="34" charset="0"/>
                        <a:buChar char="•"/>
                      </a:pPr>
                      <a:r>
                        <a:rPr lang="en-NZ" baseline="0" dirty="0" smtClean="0"/>
                        <a:t>Air protein</a:t>
                      </a:r>
                      <a:endParaRPr lang="en-NZ" dirty="0" smtClean="0"/>
                    </a:p>
                  </a:txBody>
                  <a:tcPr/>
                </a:tc>
                <a:extLst>
                  <a:ext uri="{0D108BD9-81ED-4DB2-BD59-A6C34878D82A}">
                    <a16:rowId xmlns:a16="http://schemas.microsoft.com/office/drawing/2014/main" val="2636495954"/>
                  </a:ext>
                </a:extLst>
              </a:tr>
            </a:tbl>
          </a:graphicData>
        </a:graphic>
      </p:graphicFrame>
    </p:spTree>
    <p:extLst>
      <p:ext uri="{BB962C8B-B14F-4D97-AF65-F5344CB8AC3E}">
        <p14:creationId xmlns:p14="http://schemas.microsoft.com/office/powerpoint/2010/main" val="219398731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Annex slides</a:t>
            </a:r>
            <a:endParaRPr lang="en-NZ" dirty="0"/>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89612954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NZ" dirty="0" smtClean="0"/>
              <a:t>ERP consultation document…</a:t>
            </a:r>
            <a:endParaRPr lang="en-NZ" dirty="0"/>
          </a:p>
        </p:txBody>
      </p:sp>
      <p:sp>
        <p:nvSpPr>
          <p:cNvPr id="5" name="Content Placeholder 4"/>
          <p:cNvSpPr>
            <a:spLocks noGrp="1"/>
          </p:cNvSpPr>
          <p:nvPr>
            <p:ph idx="1"/>
          </p:nvPr>
        </p:nvSpPr>
        <p:spPr>
          <a:xfrm>
            <a:off x="609600" y="1680398"/>
            <a:ext cx="7307766" cy="4525963"/>
          </a:xfrm>
        </p:spPr>
        <p:txBody>
          <a:bodyPr>
            <a:noAutofit/>
          </a:bodyPr>
          <a:lstStyle/>
          <a:p>
            <a:r>
              <a:rPr lang="en-NZ" sz="1800" dirty="0" smtClean="0"/>
              <a:t>‘New </a:t>
            </a:r>
            <a:r>
              <a:rPr lang="en-NZ" sz="1800" dirty="0"/>
              <a:t>Zealand must take a well-planned but agile approach to a circular economy transition, including the bioeconomy. It must take an integrated approach, linking the economy with the wellbeing of people and the planet, in line with the living standards framework. Where possible we will combine strategies, to yield benefits across the four </a:t>
            </a:r>
            <a:r>
              <a:rPr lang="en-NZ" sz="1800" dirty="0" err="1"/>
              <a:t>wellbeings</a:t>
            </a:r>
            <a:r>
              <a:rPr lang="en-NZ" sz="1800" dirty="0"/>
              <a:t> – social, economic, environmental and cultural. </a:t>
            </a:r>
          </a:p>
          <a:p>
            <a:r>
              <a:rPr lang="en-NZ" sz="1800" dirty="0"/>
              <a:t>Taking time to find the best way forward and work with our partners should not slow the growing momentum in New Zealand. We will progress action where possible, while we set the strategic direction and foundations to see us to 2050.</a:t>
            </a:r>
          </a:p>
          <a:p>
            <a:r>
              <a:rPr lang="en-NZ" sz="1800" b="1" dirty="0" smtClean="0"/>
              <a:t>Proposal</a:t>
            </a:r>
            <a:r>
              <a:rPr lang="en-NZ" sz="1800" dirty="0" smtClean="0"/>
              <a:t> : </a:t>
            </a:r>
            <a:r>
              <a:rPr lang="en-NZ" sz="1800" b="1" dirty="0" smtClean="0"/>
              <a:t>‘The </a:t>
            </a:r>
            <a:r>
              <a:rPr lang="en-NZ" sz="1800" b="1" dirty="0"/>
              <a:t>development of a strategy, in partnership with Iwi, for moving to a circular economy with a thriving bioeconomy, which outlines the vision, guiding principles, roadmap and the Government’s role</a:t>
            </a:r>
            <a:r>
              <a:rPr lang="en-NZ" sz="1800" b="1" dirty="0" smtClean="0"/>
              <a:t>.’ </a:t>
            </a:r>
            <a:endParaRPr lang="en-NZ" sz="1200" b="1" dirty="0" smtClean="0"/>
          </a:p>
        </p:txBody>
      </p:sp>
      <p:sp>
        <p:nvSpPr>
          <p:cNvPr id="2" name="Rectangle 1"/>
          <p:cNvSpPr/>
          <p:nvPr/>
        </p:nvSpPr>
        <p:spPr>
          <a:xfrm>
            <a:off x="8460827" y="2039723"/>
            <a:ext cx="3584028" cy="4067780"/>
          </a:xfrm>
          <a:prstGeom prst="rect">
            <a:avLst/>
          </a:prstGeom>
        </p:spPr>
        <p:txBody>
          <a:bodyPr wrap="square">
            <a:spAutoFit/>
          </a:bodyPr>
          <a:lstStyle/>
          <a:p>
            <a:pPr marR="180340" lvl="0">
              <a:lnSpc>
                <a:spcPts val="1400"/>
              </a:lnSpc>
              <a:spcAft>
                <a:spcPts val="600"/>
              </a:spcAft>
              <a:buSzPts val="1000"/>
            </a:pPr>
            <a:r>
              <a:rPr lang="en-NZ" sz="1100" dirty="0" smtClean="0">
                <a:solidFill>
                  <a:srgbClr val="0F7B7D"/>
                </a:solidFill>
                <a:latin typeface="Calibri" panose="020F0502020204030204" pitchFamily="34" charset="0"/>
                <a:ea typeface="MS Mincho"/>
                <a:cs typeface="Arial" panose="020B0604020202020204" pitchFamily="34" charset="0"/>
              </a:rPr>
              <a:t>Questions in document:</a:t>
            </a:r>
          </a:p>
          <a:p>
            <a:pPr marL="171450" marR="180340" lvl="0" indent="-171450">
              <a:lnSpc>
                <a:spcPts val="1400"/>
              </a:lnSpc>
              <a:spcAft>
                <a:spcPts val="600"/>
              </a:spcAft>
              <a:buSzPts val="1000"/>
              <a:buFont typeface="Arial" panose="020B0604020202020204" pitchFamily="34" charset="0"/>
              <a:buChar char="•"/>
            </a:pPr>
            <a:r>
              <a:rPr lang="en-NZ" sz="1100" dirty="0" smtClean="0">
                <a:solidFill>
                  <a:srgbClr val="0F7B7D"/>
                </a:solidFill>
                <a:latin typeface="Calibri" panose="020F0502020204030204" pitchFamily="34" charset="0"/>
                <a:ea typeface="MS Mincho"/>
                <a:cs typeface="Arial" panose="020B0604020202020204" pitchFamily="34" charset="0"/>
              </a:rPr>
              <a:t>Recognising </a:t>
            </a:r>
            <a:r>
              <a:rPr lang="en-NZ" sz="1100" dirty="0">
                <a:solidFill>
                  <a:srgbClr val="0F7B7D"/>
                </a:solidFill>
                <a:latin typeface="Calibri" panose="020F0502020204030204" pitchFamily="34" charset="0"/>
                <a:ea typeface="MS Mincho"/>
                <a:cs typeface="Arial" panose="020B0604020202020204" pitchFamily="34" charset="0"/>
              </a:rPr>
              <a:t>our strengths, challenges, and opportunities, what do you think New Zealand’s circular economy could look like in 2030, 2040, and 2050, and what do we need to do to get there?</a:t>
            </a:r>
          </a:p>
          <a:p>
            <a:pPr marL="171450" marR="180340" lvl="0" indent="-171450">
              <a:lnSpc>
                <a:spcPts val="1400"/>
              </a:lnSpc>
              <a:spcAft>
                <a:spcPts val="600"/>
              </a:spcAft>
              <a:buSzPts val="1000"/>
              <a:buFont typeface="Arial" panose="020B0604020202020204" pitchFamily="34" charset="0"/>
              <a:buChar char="•"/>
            </a:pPr>
            <a:r>
              <a:rPr lang="en-NZ" sz="1100" dirty="0">
                <a:solidFill>
                  <a:srgbClr val="0F7B7D"/>
                </a:solidFill>
                <a:latin typeface="Calibri" panose="020F0502020204030204" pitchFamily="34" charset="0"/>
                <a:ea typeface="MS Mincho"/>
                <a:cs typeface="Arial" panose="020B0604020202020204" pitchFamily="34" charset="0"/>
              </a:rPr>
              <a:t>How would you define the bioeconomy and what should be in scope of a bioeconomy agenda? What opportunities do you see in the bioeconomy for New Zealand?</a:t>
            </a:r>
          </a:p>
          <a:p>
            <a:pPr marL="171450" marR="180340" lvl="0" indent="-171450">
              <a:lnSpc>
                <a:spcPts val="1400"/>
              </a:lnSpc>
              <a:spcAft>
                <a:spcPts val="600"/>
              </a:spcAft>
              <a:buSzPts val="1000"/>
              <a:buFont typeface="Arial" panose="020B0604020202020204" pitchFamily="34" charset="0"/>
              <a:buChar char="•"/>
            </a:pPr>
            <a:r>
              <a:rPr lang="en-NZ" sz="1100" dirty="0">
                <a:solidFill>
                  <a:srgbClr val="0F7B7D"/>
                </a:solidFill>
                <a:latin typeface="Calibri" panose="020F0502020204030204" pitchFamily="34" charset="0"/>
                <a:ea typeface="MS Mincho"/>
                <a:cs typeface="Arial" panose="020B0604020202020204" pitchFamily="34" charset="0"/>
              </a:rPr>
              <a:t>What should a circular economy strategy for New Zealand include? Do you agree the bioeconomy should be included within a circular economy strategy?</a:t>
            </a:r>
          </a:p>
          <a:p>
            <a:pPr marL="171450" marR="180340" lvl="0" indent="-171450">
              <a:lnSpc>
                <a:spcPts val="1400"/>
              </a:lnSpc>
              <a:spcAft>
                <a:spcPts val="600"/>
              </a:spcAft>
              <a:buSzPts val="1000"/>
              <a:buFont typeface="Arial" panose="020B0604020202020204" pitchFamily="34" charset="0"/>
              <a:buChar char="•"/>
            </a:pPr>
            <a:r>
              <a:rPr lang="en-NZ" sz="1100" dirty="0">
                <a:solidFill>
                  <a:srgbClr val="0F7B7D"/>
                </a:solidFill>
                <a:latin typeface="Calibri" panose="020F0502020204030204" pitchFamily="34" charset="0"/>
                <a:ea typeface="MS Mincho"/>
                <a:cs typeface="Arial" panose="020B0604020202020204" pitchFamily="34" charset="0"/>
              </a:rPr>
              <a:t>What is your views of the potential proposals we have outlined? What work could we progress or start immediately on circular economy and/or bioeconomy before drawing up a comprehensive strategy?</a:t>
            </a:r>
          </a:p>
          <a:p>
            <a:pPr marL="171450" marR="180340" lvl="0" indent="-171450">
              <a:lnSpc>
                <a:spcPts val="1400"/>
              </a:lnSpc>
              <a:spcAft>
                <a:spcPts val="600"/>
              </a:spcAft>
              <a:buSzPts val="1000"/>
              <a:buFont typeface="Arial" panose="020B0604020202020204" pitchFamily="34" charset="0"/>
              <a:buChar char="•"/>
            </a:pPr>
            <a:r>
              <a:rPr lang="en-NZ" sz="1100" dirty="0">
                <a:solidFill>
                  <a:srgbClr val="0F7B7D"/>
                </a:solidFill>
                <a:latin typeface="Calibri" panose="020F0502020204030204" pitchFamily="34" charset="0"/>
                <a:ea typeface="MS Mincho"/>
                <a:cs typeface="Arial" panose="020B0604020202020204" pitchFamily="34" charset="0"/>
              </a:rPr>
              <a:t>What do you see as the main barriers to taking a circular approach, or expanding the bioeconomy in New Zealand?</a:t>
            </a:r>
          </a:p>
        </p:txBody>
      </p:sp>
    </p:spTree>
    <p:extLst>
      <p:ext uri="{BB962C8B-B14F-4D97-AF65-F5344CB8AC3E}">
        <p14:creationId xmlns:p14="http://schemas.microsoft.com/office/powerpoint/2010/main" val="44939590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a circular economy?</a:t>
            </a:r>
            <a:endParaRPr lang="en-NZ" dirty="0"/>
          </a:p>
        </p:txBody>
      </p:sp>
      <p:sp>
        <p:nvSpPr>
          <p:cNvPr id="3" name="Content Placeholder 2"/>
          <p:cNvSpPr>
            <a:spLocks noGrp="1"/>
          </p:cNvSpPr>
          <p:nvPr>
            <p:ph idx="1"/>
          </p:nvPr>
        </p:nvSpPr>
        <p:spPr>
          <a:xfrm>
            <a:off x="704192" y="1417640"/>
            <a:ext cx="7082585" cy="4223516"/>
          </a:xfrm>
        </p:spPr>
        <p:txBody>
          <a:bodyPr>
            <a:normAutofit fontScale="85000" lnSpcReduction="20000"/>
          </a:bodyPr>
          <a:lstStyle/>
          <a:p>
            <a:pPr marL="0" indent="0">
              <a:buNone/>
            </a:pPr>
            <a:r>
              <a:rPr lang="en-NZ" dirty="0"/>
              <a:t>There is no universally accepted definition, </a:t>
            </a:r>
            <a:r>
              <a:rPr lang="en-NZ" dirty="0" smtClean="0"/>
              <a:t>but it can be broadly understood as </a:t>
            </a:r>
            <a:r>
              <a:rPr lang="en-NZ" b="1" dirty="0" smtClean="0"/>
              <a:t>redesigning material flows </a:t>
            </a:r>
            <a:r>
              <a:rPr lang="en-NZ" dirty="0" smtClean="0"/>
              <a:t>in an economy</a:t>
            </a:r>
          </a:p>
          <a:p>
            <a:pPr marL="0" indent="0">
              <a:buNone/>
            </a:pPr>
            <a:endParaRPr lang="en-NZ" dirty="0"/>
          </a:p>
          <a:p>
            <a:pPr marL="0" indent="0">
              <a:buNone/>
            </a:pPr>
            <a:r>
              <a:rPr lang="en-NZ" dirty="0"/>
              <a:t>A circular economy is one that is restorative and regenerative by design – </a:t>
            </a:r>
            <a:r>
              <a:rPr lang="en-NZ" b="1" dirty="0"/>
              <a:t>it is about optimisation of value circulation</a:t>
            </a:r>
            <a:r>
              <a:rPr lang="en-NZ" dirty="0"/>
              <a:t>, not prevention of waste generation</a:t>
            </a:r>
            <a:endParaRPr lang="en-NZ" dirty="0" smtClean="0"/>
          </a:p>
          <a:p>
            <a:pPr marL="0" indent="0">
              <a:buNone/>
            </a:pPr>
            <a:endParaRPr lang="en-NZ" dirty="0" smtClean="0"/>
          </a:p>
          <a:p>
            <a:pPr marL="0" indent="0">
              <a:buNone/>
            </a:pPr>
            <a:r>
              <a:rPr lang="en-NZ" dirty="0" smtClean="0"/>
              <a:t>A </a:t>
            </a:r>
            <a:r>
              <a:rPr lang="en-NZ" dirty="0"/>
              <a:t>shift from a linear </a:t>
            </a:r>
            <a:r>
              <a:rPr lang="en-NZ" b="1" dirty="0" smtClean="0"/>
              <a:t>‘take-make-waste’</a:t>
            </a:r>
            <a:r>
              <a:rPr lang="en-NZ" dirty="0" smtClean="0"/>
              <a:t> </a:t>
            </a:r>
            <a:r>
              <a:rPr lang="en-NZ" dirty="0"/>
              <a:t>to a circular </a:t>
            </a:r>
            <a:r>
              <a:rPr lang="en-NZ" b="1" dirty="0" smtClean="0"/>
              <a:t>‘make-consume-recycle’ </a:t>
            </a:r>
            <a:r>
              <a:rPr lang="en-NZ" dirty="0" smtClean="0"/>
              <a:t>flow</a:t>
            </a:r>
            <a:endParaRPr lang="en-NZ" b="1" dirty="0" smtClean="0"/>
          </a:p>
          <a:p>
            <a:pPr marL="0" indent="0">
              <a:buNone/>
            </a:pPr>
            <a:endParaRPr lang="en-NZ" b="1" dirty="0"/>
          </a:p>
          <a:p>
            <a:pPr marL="0" indent="0">
              <a:buNone/>
            </a:pPr>
            <a:r>
              <a:rPr lang="en-NZ" dirty="0" smtClean="0"/>
              <a:t>It is </a:t>
            </a:r>
            <a:r>
              <a:rPr lang="en-NZ" dirty="0"/>
              <a:t>not </a:t>
            </a:r>
            <a:r>
              <a:rPr lang="en-NZ" dirty="0" smtClean="0"/>
              <a:t>an ideal end-state, </a:t>
            </a:r>
            <a:r>
              <a:rPr lang="en-NZ" dirty="0"/>
              <a:t>but a state of </a:t>
            </a:r>
            <a:r>
              <a:rPr lang="en-NZ" b="1" dirty="0"/>
              <a:t>continuous and evolving </a:t>
            </a:r>
            <a:r>
              <a:rPr lang="en-NZ" b="1" dirty="0" smtClean="0"/>
              <a:t>development</a:t>
            </a:r>
            <a:endParaRPr lang="en-NZ" b="1" dirty="0"/>
          </a:p>
          <a:p>
            <a:pPr marL="0" indent="0">
              <a:buNone/>
            </a:pPr>
            <a:endParaRPr lang="en-NZ" dirty="0"/>
          </a:p>
        </p:txBody>
      </p:sp>
      <p:pic>
        <p:nvPicPr>
          <p:cNvPr id="4" name="Picture 3"/>
          <p:cNvPicPr>
            <a:picLocks noChangeAspect="1"/>
          </p:cNvPicPr>
          <p:nvPr/>
        </p:nvPicPr>
        <p:blipFill rotWithShape="1">
          <a:blip r:embed="rId3"/>
          <a:srcRect l="1028" t="3280" r="50000" b="2873"/>
          <a:stretch/>
        </p:blipFill>
        <p:spPr>
          <a:xfrm>
            <a:off x="8034067" y="846140"/>
            <a:ext cx="3111261" cy="2568710"/>
          </a:xfrm>
          <a:prstGeom prst="rect">
            <a:avLst/>
          </a:prstGeom>
        </p:spPr>
      </p:pic>
      <p:pic>
        <p:nvPicPr>
          <p:cNvPr id="6" name="Picture 5"/>
          <p:cNvPicPr>
            <a:picLocks noChangeAspect="1"/>
          </p:cNvPicPr>
          <p:nvPr/>
        </p:nvPicPr>
        <p:blipFill rotWithShape="1">
          <a:blip r:embed="rId3"/>
          <a:srcRect l="50491" t="2140" r="990" b="3837"/>
          <a:stretch/>
        </p:blipFill>
        <p:spPr>
          <a:xfrm>
            <a:off x="8034067" y="3939396"/>
            <a:ext cx="3111261" cy="2587925"/>
          </a:xfrm>
          <a:prstGeom prst="rect">
            <a:avLst/>
          </a:prstGeom>
        </p:spPr>
      </p:pic>
      <p:sp>
        <p:nvSpPr>
          <p:cNvPr id="7" name="Down Arrow 6"/>
          <p:cNvSpPr/>
          <p:nvPr/>
        </p:nvSpPr>
        <p:spPr>
          <a:xfrm>
            <a:off x="9307900" y="3414850"/>
            <a:ext cx="563594" cy="518795"/>
          </a:xfrm>
          <a:prstGeom prst="down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NZ"/>
          </a:p>
        </p:txBody>
      </p:sp>
      <p:sp>
        <p:nvSpPr>
          <p:cNvPr id="9" name="TextBox 8"/>
          <p:cNvSpPr txBox="1"/>
          <p:nvPr/>
        </p:nvSpPr>
        <p:spPr>
          <a:xfrm>
            <a:off x="704192" y="5945956"/>
            <a:ext cx="6953250" cy="338554"/>
          </a:xfrm>
          <a:prstGeom prst="rect">
            <a:avLst/>
          </a:prstGeom>
          <a:solidFill>
            <a:schemeClr val="accent6">
              <a:lumMod val="20000"/>
              <a:lumOff val="80000"/>
            </a:schemeClr>
          </a:solidFill>
        </p:spPr>
        <p:txBody>
          <a:bodyPr wrap="square" rtlCol="0">
            <a:spAutoFit/>
          </a:bodyPr>
          <a:lstStyle/>
          <a:p>
            <a:r>
              <a:rPr lang="en-NZ" sz="1600" dirty="0" smtClean="0"/>
              <a:t>Up </a:t>
            </a:r>
            <a:r>
              <a:rPr lang="en-NZ" sz="1600" dirty="0"/>
              <a:t>to 80% of a product’s environmental impact is determined at the design </a:t>
            </a:r>
            <a:r>
              <a:rPr lang="en-NZ" sz="1600" dirty="0" smtClean="0"/>
              <a:t>phase</a:t>
            </a:r>
            <a:endParaRPr lang="en-NZ" sz="1600" dirty="0"/>
          </a:p>
        </p:txBody>
      </p:sp>
    </p:spTree>
    <p:extLst>
      <p:ext uri="{BB962C8B-B14F-4D97-AF65-F5344CB8AC3E}">
        <p14:creationId xmlns:p14="http://schemas.microsoft.com/office/powerpoint/2010/main" val="410848087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 circular economy for Aotearoa New Zealand</a:t>
            </a:r>
            <a:endParaRPr lang="en-NZ" dirty="0"/>
          </a:p>
        </p:txBody>
      </p:sp>
      <p:sp>
        <p:nvSpPr>
          <p:cNvPr id="3" name="Content Placeholder 2"/>
          <p:cNvSpPr>
            <a:spLocks noGrp="1"/>
          </p:cNvSpPr>
          <p:nvPr>
            <p:ph idx="1"/>
          </p:nvPr>
        </p:nvSpPr>
        <p:spPr>
          <a:xfrm>
            <a:off x="606964" y="2351317"/>
            <a:ext cx="7797800" cy="618397"/>
          </a:xfrm>
        </p:spPr>
        <p:txBody>
          <a:bodyPr>
            <a:normAutofit fontScale="85000" lnSpcReduction="20000"/>
          </a:bodyPr>
          <a:lstStyle/>
          <a:p>
            <a:pPr marL="0" indent="0">
              <a:buNone/>
            </a:pPr>
            <a:r>
              <a:rPr lang="en-NZ" dirty="0" smtClean="0"/>
              <a:t>In </a:t>
            </a:r>
            <a:r>
              <a:rPr lang="en-NZ" dirty="0"/>
              <a:t>Aotearoa New Zealand we are informed by our unique history and </a:t>
            </a:r>
            <a:r>
              <a:rPr lang="en-NZ" dirty="0" smtClean="0"/>
              <a:t>values</a:t>
            </a:r>
          </a:p>
          <a:p>
            <a:pPr marL="0" indent="0">
              <a:buNone/>
            </a:pPr>
            <a:endParaRPr lang="en-NZ" dirty="0" smtClean="0"/>
          </a:p>
          <a:p>
            <a:endParaRPr lang="en-NZ" dirty="0"/>
          </a:p>
        </p:txBody>
      </p:sp>
      <p:sp>
        <p:nvSpPr>
          <p:cNvPr id="7" name="TextBox 6"/>
          <p:cNvSpPr txBox="1"/>
          <p:nvPr/>
        </p:nvSpPr>
        <p:spPr>
          <a:xfrm>
            <a:off x="8351328" y="4753978"/>
            <a:ext cx="3278038" cy="1477328"/>
          </a:xfrm>
          <a:prstGeom prst="rect">
            <a:avLst/>
          </a:prstGeom>
          <a:noFill/>
        </p:spPr>
        <p:txBody>
          <a:bodyPr wrap="square" rtlCol="0">
            <a:spAutoFit/>
          </a:bodyPr>
          <a:lstStyle/>
          <a:p>
            <a:r>
              <a:rPr lang="en-NZ" dirty="0" smtClean="0"/>
              <a:t>Our agricultural sector is a very large part of our economy, accounting for nearly half our emissions (compared to 13% in Australia)</a:t>
            </a:r>
            <a:endParaRPr lang="en-NZ" dirty="0"/>
          </a:p>
        </p:txBody>
      </p:sp>
      <p:sp>
        <p:nvSpPr>
          <p:cNvPr id="8" name="TextBox 7"/>
          <p:cNvSpPr txBox="1"/>
          <p:nvPr/>
        </p:nvSpPr>
        <p:spPr>
          <a:xfrm>
            <a:off x="8402129" y="2114925"/>
            <a:ext cx="3444815" cy="2308324"/>
          </a:xfrm>
          <a:prstGeom prst="rect">
            <a:avLst/>
          </a:prstGeom>
          <a:noFill/>
        </p:spPr>
        <p:txBody>
          <a:bodyPr wrap="square" rtlCol="0">
            <a:spAutoFit/>
          </a:bodyPr>
          <a:lstStyle/>
          <a:p>
            <a:r>
              <a:rPr lang="en-US" dirty="0"/>
              <a:t>Mātauranga Māori starts from notion of human activity operating from a positon of abundance or </a:t>
            </a:r>
            <a:r>
              <a:rPr lang="en-US" dirty="0" err="1"/>
              <a:t>rauora</a:t>
            </a:r>
            <a:r>
              <a:rPr lang="en-US" dirty="0"/>
              <a:t>.  Envisaging such a world demonstrates the gap, but also the opportunity, of seeking to regenerate natural systems as part of a circular economy. </a:t>
            </a:r>
          </a:p>
        </p:txBody>
      </p:sp>
      <p:sp>
        <p:nvSpPr>
          <p:cNvPr id="10" name="TextBox 9"/>
          <p:cNvSpPr txBox="1"/>
          <p:nvPr/>
        </p:nvSpPr>
        <p:spPr>
          <a:xfrm>
            <a:off x="609599" y="3130326"/>
            <a:ext cx="7792529" cy="3431709"/>
          </a:xfrm>
          <a:prstGeom prst="rect">
            <a:avLst/>
          </a:prstGeom>
          <a:noFill/>
        </p:spPr>
        <p:txBody>
          <a:bodyPr wrap="square" rtlCol="0">
            <a:spAutoFit/>
          </a:bodyPr>
          <a:lstStyle/>
          <a:p>
            <a:pPr fontAlgn="base"/>
            <a:r>
              <a:rPr lang="en-US" sz="2400" b="1" dirty="0" smtClean="0"/>
              <a:t>Six principles for a circular economy:</a:t>
            </a:r>
          </a:p>
          <a:p>
            <a:pPr marL="400050" indent="-400050" fontAlgn="base">
              <a:spcAft>
                <a:spcPts val="600"/>
              </a:spcAft>
              <a:buFont typeface="+mj-lt"/>
              <a:buAutoNum type="romanUcPeriod"/>
            </a:pPr>
            <a:r>
              <a:rPr lang="en-US" sz="2400" dirty="0" smtClean="0"/>
              <a:t>Design </a:t>
            </a:r>
            <a:r>
              <a:rPr lang="en-US" sz="2400" dirty="0"/>
              <a:t>out waste, pollution and emissions</a:t>
            </a:r>
            <a:r>
              <a:rPr lang="en-US" sz="2400" dirty="0" smtClean="0"/>
              <a:t>​</a:t>
            </a:r>
            <a:endParaRPr lang="en-US" sz="2400" dirty="0"/>
          </a:p>
          <a:p>
            <a:pPr marL="400050" indent="-400050" fontAlgn="base">
              <a:spcAft>
                <a:spcPts val="600"/>
              </a:spcAft>
              <a:buFont typeface="+mj-lt"/>
              <a:buAutoNum type="romanUcPeriod"/>
            </a:pPr>
            <a:r>
              <a:rPr lang="en-US" sz="2400" dirty="0"/>
              <a:t>Keep products and materials in use, at their highest </a:t>
            </a:r>
            <a:r>
              <a:rPr lang="en-US" sz="2400" dirty="0" smtClean="0"/>
              <a:t>value​</a:t>
            </a:r>
            <a:endParaRPr lang="en-US" sz="2400" dirty="0"/>
          </a:p>
          <a:p>
            <a:pPr marL="400050" indent="-400050" fontAlgn="base">
              <a:spcAft>
                <a:spcPts val="600"/>
              </a:spcAft>
              <a:buFont typeface="+mj-lt"/>
              <a:buAutoNum type="romanUcPeriod"/>
            </a:pPr>
            <a:r>
              <a:rPr lang="en-US" sz="2400" dirty="0" smtClean="0"/>
              <a:t>Regenerate </a:t>
            </a:r>
            <a:r>
              <a:rPr lang="en-US" sz="2400" dirty="0"/>
              <a:t>natural systems​</a:t>
            </a:r>
          </a:p>
          <a:p>
            <a:pPr marL="400050" indent="-400050" fontAlgn="base">
              <a:spcAft>
                <a:spcPts val="600"/>
              </a:spcAft>
              <a:buFont typeface="+mj-lt"/>
              <a:buAutoNum type="romanUcPeriod"/>
            </a:pPr>
            <a:r>
              <a:rPr lang="en-US" sz="2400" dirty="0" smtClean="0"/>
              <a:t>​Take </a:t>
            </a:r>
            <a:r>
              <a:rPr lang="en-US" sz="2400" dirty="0"/>
              <a:t>responsibility for the past, present and future condition of our natural environment​</a:t>
            </a:r>
          </a:p>
          <a:p>
            <a:pPr marL="400050" indent="-400050" fontAlgn="base">
              <a:spcAft>
                <a:spcPts val="600"/>
              </a:spcAft>
              <a:buFont typeface="+mj-lt"/>
              <a:buAutoNum type="romanUcPeriod"/>
            </a:pPr>
            <a:r>
              <a:rPr lang="en-US" sz="2400" dirty="0"/>
              <a:t>Think in systems, where everything is connected​</a:t>
            </a:r>
          </a:p>
          <a:p>
            <a:pPr marL="400050" indent="-400050" fontAlgn="base">
              <a:spcAft>
                <a:spcPts val="600"/>
              </a:spcAft>
              <a:buFont typeface="+mj-lt"/>
              <a:buAutoNum type="romanUcPeriod"/>
            </a:pPr>
            <a:r>
              <a:rPr lang="en-US" sz="2400" dirty="0"/>
              <a:t>Deliver equitable and inclusive </a:t>
            </a:r>
            <a:r>
              <a:rPr lang="en-US" sz="2400" dirty="0" smtClean="0"/>
              <a:t>outcomes</a:t>
            </a:r>
            <a:endParaRPr lang="en-US" sz="2400" dirty="0"/>
          </a:p>
        </p:txBody>
      </p:sp>
      <p:sp>
        <p:nvSpPr>
          <p:cNvPr id="11" name="Content Placeholder 2"/>
          <p:cNvSpPr txBox="1">
            <a:spLocks/>
          </p:cNvSpPr>
          <p:nvPr/>
        </p:nvSpPr>
        <p:spPr>
          <a:xfrm>
            <a:off x="609599" y="1387969"/>
            <a:ext cx="10477500" cy="746608"/>
          </a:xfrm>
          <a:prstGeom prst="rect">
            <a:avLst/>
          </a:prstGeom>
        </p:spPr>
        <p:txBody>
          <a:bodyPr vert="horz" lIns="91440" tIns="45720" rIns="91440" bIns="45720" rtlCol="0">
            <a:normAutofit fontScale="92500"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b="1" dirty="0" smtClean="0">
                <a:latin typeface="+mj-lt"/>
              </a:rPr>
              <a:t>We need to redesign material flows in a way that is consistent with who we are/who we want to be</a:t>
            </a:r>
          </a:p>
        </p:txBody>
      </p:sp>
    </p:spTree>
    <p:extLst>
      <p:ext uri="{BB962C8B-B14F-4D97-AF65-F5344CB8AC3E}">
        <p14:creationId xmlns:p14="http://schemas.microsoft.com/office/powerpoint/2010/main" val="191569955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Circular principles in practice – designing out waste</a:t>
            </a:r>
            <a:endParaRPr lang="en-NZ" dirty="0"/>
          </a:p>
        </p:txBody>
      </p:sp>
      <p:sp>
        <p:nvSpPr>
          <p:cNvPr id="3" name="Content Placeholder 2"/>
          <p:cNvSpPr>
            <a:spLocks noGrp="1"/>
          </p:cNvSpPr>
          <p:nvPr>
            <p:ph idx="1"/>
          </p:nvPr>
        </p:nvSpPr>
        <p:spPr/>
        <p:txBody>
          <a:bodyPr/>
          <a:lstStyle/>
          <a:p>
            <a:pPr marL="0" indent="0">
              <a:buNone/>
            </a:pPr>
            <a:r>
              <a:rPr lang="en-NZ" b="1" dirty="0" smtClean="0"/>
              <a:t>Up to 80% of environmental impact occurs at the design stage </a:t>
            </a:r>
          </a:p>
          <a:p>
            <a:r>
              <a:rPr lang="en-NZ" dirty="0" smtClean="0"/>
              <a:t>Modular product design for focused repair and replace</a:t>
            </a:r>
          </a:p>
          <a:p>
            <a:r>
              <a:rPr lang="en-NZ" dirty="0" smtClean="0"/>
              <a:t>New technologies that meet exact requirements, e.g. 3D printing</a:t>
            </a:r>
          </a:p>
          <a:p>
            <a:r>
              <a:rPr lang="en-NZ" dirty="0" smtClean="0"/>
              <a:t>Use of </a:t>
            </a:r>
            <a:r>
              <a:rPr lang="en-NZ" dirty="0" err="1" smtClean="0"/>
              <a:t>byproducts</a:t>
            </a:r>
            <a:r>
              <a:rPr lang="en-NZ" dirty="0" smtClean="0"/>
              <a:t> as inputs for other products</a:t>
            </a:r>
          </a:p>
          <a:p>
            <a:r>
              <a:rPr lang="en-NZ" dirty="0" smtClean="0"/>
              <a:t>Platforms for sharing products and/or products as a service – changing the incentives that drive design choices </a:t>
            </a:r>
            <a:endParaRPr lang="en-NZ" dirty="0"/>
          </a:p>
        </p:txBody>
      </p:sp>
    </p:spTree>
    <p:extLst>
      <p:ext uri="{BB962C8B-B14F-4D97-AF65-F5344CB8AC3E}">
        <p14:creationId xmlns:p14="http://schemas.microsoft.com/office/powerpoint/2010/main" val="231208317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Circular principles in </a:t>
            </a:r>
            <a:r>
              <a:rPr lang="en-NZ" dirty="0" smtClean="0"/>
              <a:t>practice – keeping materials and resource in use</a:t>
            </a:r>
            <a:endParaRPr lang="en-NZ" dirty="0"/>
          </a:p>
        </p:txBody>
      </p:sp>
      <p:sp>
        <p:nvSpPr>
          <p:cNvPr id="3" name="Content Placeholder 2"/>
          <p:cNvSpPr>
            <a:spLocks noGrp="1"/>
          </p:cNvSpPr>
          <p:nvPr>
            <p:ph idx="1"/>
          </p:nvPr>
        </p:nvSpPr>
        <p:spPr/>
        <p:txBody>
          <a:bodyPr>
            <a:normAutofit/>
          </a:bodyPr>
          <a:lstStyle/>
          <a:p>
            <a:pPr marL="0" indent="0">
              <a:buNone/>
            </a:pPr>
            <a:r>
              <a:rPr lang="en-NZ" b="1" dirty="0" smtClean="0"/>
              <a:t>Service-life </a:t>
            </a:r>
            <a:r>
              <a:rPr lang="en-NZ" b="1" dirty="0"/>
              <a:t>extension activities </a:t>
            </a:r>
            <a:r>
              <a:rPr lang="en-NZ" b="1" dirty="0" smtClean="0"/>
              <a:t>roughly substitute human inputs </a:t>
            </a:r>
            <a:r>
              <a:rPr lang="en-NZ" b="1" dirty="0"/>
              <a:t>for energy and materials, compared to manufacturing equivalent new goods</a:t>
            </a:r>
          </a:p>
          <a:p>
            <a:r>
              <a:rPr lang="en-NZ" dirty="0" smtClean="0"/>
              <a:t>Extend item life span, e.g. optimized maintenance through the </a:t>
            </a:r>
            <a:r>
              <a:rPr lang="en-NZ" dirty="0" err="1" smtClean="0"/>
              <a:t>IoT</a:t>
            </a:r>
            <a:r>
              <a:rPr lang="en-NZ" dirty="0" smtClean="0"/>
              <a:t>, predictive analytics, optimized spare parts</a:t>
            </a:r>
          </a:p>
          <a:p>
            <a:r>
              <a:rPr lang="en-NZ" dirty="0" smtClean="0"/>
              <a:t>Resource recovery and transformation, e.g. ocean plastics</a:t>
            </a:r>
          </a:p>
          <a:p>
            <a:r>
              <a:rPr lang="en-NZ" dirty="0" smtClean="0"/>
              <a:t>New technologies, e.g. value chain trackers</a:t>
            </a:r>
          </a:p>
          <a:p>
            <a:r>
              <a:rPr lang="en-NZ" dirty="0" smtClean="0"/>
              <a:t>Secondary materials strategy, e.g. remanufacturing, take-back programmes, industrial symbiosis</a:t>
            </a:r>
          </a:p>
        </p:txBody>
      </p:sp>
    </p:spTree>
    <p:extLst>
      <p:ext uri="{BB962C8B-B14F-4D97-AF65-F5344CB8AC3E}">
        <p14:creationId xmlns:p14="http://schemas.microsoft.com/office/powerpoint/2010/main" val="387219718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40"/>
            <a:ext cx="9519684" cy="1143000"/>
          </a:xfrm>
        </p:spPr>
        <p:txBody>
          <a:bodyPr>
            <a:normAutofit fontScale="90000"/>
          </a:bodyPr>
          <a:lstStyle/>
          <a:p>
            <a:r>
              <a:rPr lang="en-NZ" dirty="0"/>
              <a:t>Circular principles in </a:t>
            </a:r>
            <a:r>
              <a:rPr lang="en-NZ" dirty="0" smtClean="0"/>
              <a:t>practice – regenerating natural systems </a:t>
            </a:r>
            <a:endParaRPr lang="en-NZ" dirty="0"/>
          </a:p>
        </p:txBody>
      </p:sp>
      <p:sp>
        <p:nvSpPr>
          <p:cNvPr id="3" name="Content Placeholder 2"/>
          <p:cNvSpPr>
            <a:spLocks noGrp="1"/>
          </p:cNvSpPr>
          <p:nvPr>
            <p:ph idx="1"/>
          </p:nvPr>
        </p:nvSpPr>
        <p:spPr/>
        <p:txBody>
          <a:bodyPr>
            <a:normAutofit/>
          </a:bodyPr>
          <a:lstStyle/>
          <a:p>
            <a:pPr marL="0" indent="0">
              <a:buNone/>
            </a:pPr>
            <a:r>
              <a:rPr lang="en-NZ" b="1" dirty="0" smtClean="0"/>
              <a:t>This is fundamentally about good inventory management – moving from an industrial economy measured in flows, to </a:t>
            </a:r>
            <a:r>
              <a:rPr lang="en-NZ" b="1" dirty="0"/>
              <a:t>a performance economy </a:t>
            </a:r>
            <a:r>
              <a:rPr lang="en-NZ" b="1" dirty="0" smtClean="0"/>
              <a:t>measured by the quantity and quality of capital/stocks</a:t>
            </a:r>
          </a:p>
          <a:p>
            <a:r>
              <a:rPr lang="en-NZ" dirty="0" smtClean="0"/>
              <a:t>Bio-materials that add value upon composing</a:t>
            </a:r>
          </a:p>
          <a:p>
            <a:r>
              <a:rPr lang="en-NZ" dirty="0" smtClean="0"/>
              <a:t>Renewable energy sources at scale (reconsider role of hydro)</a:t>
            </a:r>
          </a:p>
          <a:p>
            <a:r>
              <a:rPr lang="en-NZ" dirty="0" smtClean="0"/>
              <a:t>Natural production for new materials, e.g. seaweed farming for bioplastics</a:t>
            </a:r>
          </a:p>
          <a:p>
            <a:r>
              <a:rPr lang="en-NZ" dirty="0" smtClean="0"/>
              <a:t>Reduce strain on natural lands, e.g. new sources of protein</a:t>
            </a:r>
          </a:p>
          <a:p>
            <a:r>
              <a:rPr lang="en-NZ" dirty="0" smtClean="0"/>
              <a:t>Circular agriculture</a:t>
            </a:r>
            <a:endParaRPr lang="en-NZ" dirty="0"/>
          </a:p>
        </p:txBody>
      </p:sp>
    </p:spTree>
    <p:extLst>
      <p:ext uri="{BB962C8B-B14F-4D97-AF65-F5344CB8AC3E}">
        <p14:creationId xmlns:p14="http://schemas.microsoft.com/office/powerpoint/2010/main" val="51533724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do we mean by the bioeconomy?</a:t>
            </a:r>
            <a:endParaRPr lang="en-NZ" dirty="0"/>
          </a:p>
        </p:txBody>
      </p:sp>
      <p:sp>
        <p:nvSpPr>
          <p:cNvPr id="3" name="Content Placeholder 2"/>
          <p:cNvSpPr>
            <a:spLocks noGrp="1"/>
          </p:cNvSpPr>
          <p:nvPr>
            <p:ph idx="1"/>
          </p:nvPr>
        </p:nvSpPr>
        <p:spPr>
          <a:xfrm>
            <a:off x="609600" y="1600202"/>
            <a:ext cx="5900468" cy="2569234"/>
          </a:xfrm>
        </p:spPr>
        <p:txBody>
          <a:bodyPr>
            <a:normAutofit fontScale="92500" lnSpcReduction="20000"/>
          </a:bodyPr>
          <a:lstStyle/>
          <a:p>
            <a:pPr marL="0" indent="0">
              <a:buNone/>
            </a:pPr>
            <a:r>
              <a:rPr lang="en-NZ" b="1" dirty="0" smtClean="0"/>
              <a:t>It’s a way of understanding where our industrial inputs come from</a:t>
            </a:r>
          </a:p>
          <a:p>
            <a:pPr marL="0" indent="0">
              <a:buNone/>
            </a:pPr>
            <a:endParaRPr lang="en-NZ" dirty="0"/>
          </a:p>
          <a:p>
            <a:pPr marL="0" indent="0">
              <a:buNone/>
            </a:pPr>
            <a:r>
              <a:rPr lang="en-NZ" dirty="0" smtClean="0">
                <a:latin typeface="Calibri" panose="020F0502020204030204" pitchFamily="34" charset="0"/>
                <a:cs typeface="Calibri" panose="020F0502020204030204" pitchFamily="34" charset="0"/>
              </a:rPr>
              <a:t>The bioeconomy encompasses the use and regeneration of </a:t>
            </a:r>
            <a:r>
              <a:rPr lang="en-NZ" b="1" dirty="0" smtClean="0">
                <a:latin typeface="Calibri" panose="020F0502020204030204" pitchFamily="34" charset="0"/>
                <a:cs typeface="Calibri" panose="020F0502020204030204" pitchFamily="34" charset="0"/>
              </a:rPr>
              <a:t>biological resources</a:t>
            </a:r>
            <a:r>
              <a:rPr lang="en-NZ" dirty="0" smtClean="0">
                <a:latin typeface="Calibri" panose="020F0502020204030204" pitchFamily="34" charset="0"/>
                <a:cs typeface="Calibri" panose="020F0502020204030204" pitchFamily="34" charset="0"/>
              </a:rPr>
              <a:t> (including knowledge and technology) to provide </a:t>
            </a:r>
            <a:r>
              <a:rPr lang="en-NZ" b="1" dirty="0" smtClean="0">
                <a:latin typeface="Calibri" panose="020F0502020204030204" pitchFamily="34" charset="0"/>
                <a:cs typeface="Calibri" panose="020F0502020204030204" pitchFamily="34" charset="0"/>
              </a:rPr>
              <a:t>information, processes, products and services</a:t>
            </a:r>
            <a:r>
              <a:rPr lang="en-NZ" dirty="0" smtClean="0">
                <a:latin typeface="Calibri" panose="020F0502020204030204" pitchFamily="34" charset="0"/>
                <a:cs typeface="Calibri" panose="020F0502020204030204" pitchFamily="34" charset="0"/>
              </a:rPr>
              <a:t> </a:t>
            </a:r>
          </a:p>
          <a:p>
            <a:pPr marL="0" indent="0">
              <a:buNone/>
            </a:pPr>
            <a:endParaRPr lang="en-NZ" dirty="0"/>
          </a:p>
          <a:p>
            <a:pPr marL="0" indent="0">
              <a:buNone/>
            </a:pPr>
            <a:endParaRPr lang="en-NZ" dirty="0"/>
          </a:p>
        </p:txBody>
      </p:sp>
      <p:pic>
        <p:nvPicPr>
          <p:cNvPr id="4098" name="Picture 2" descr="FB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0100" y="1137969"/>
            <a:ext cx="4847963" cy="30314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0976" y="4557564"/>
            <a:ext cx="11197087" cy="1749197"/>
          </a:xfrm>
          <a:prstGeom prst="rect">
            <a:avLst/>
          </a:prstGeom>
          <a:noFill/>
        </p:spPr>
        <p:txBody>
          <a:bodyPr wrap="square" rtlCol="0">
            <a:spAutoFit/>
          </a:bodyPr>
          <a:lstStyle/>
          <a:p>
            <a:pPr defTabSz="914377">
              <a:lnSpc>
                <a:spcPct val="70000"/>
              </a:lnSpc>
              <a:spcBef>
                <a:spcPts val="1000"/>
              </a:spcBef>
            </a:pPr>
            <a:r>
              <a:rPr lang="en-NZ" sz="2600" dirty="0"/>
              <a:t>The bioeconomy is a </a:t>
            </a:r>
            <a:r>
              <a:rPr lang="en-NZ" sz="2600" dirty="0" smtClean="0"/>
              <a:t>renewable path to displacing non-renewable resources </a:t>
            </a:r>
            <a:r>
              <a:rPr lang="en-NZ" sz="2600" dirty="0"/>
              <a:t>drawn from the lithosphere (drilling, mining</a:t>
            </a:r>
            <a:r>
              <a:rPr lang="en-NZ" sz="2600" dirty="0" smtClean="0"/>
              <a:t>)</a:t>
            </a:r>
          </a:p>
          <a:p>
            <a:pPr defTabSz="914377">
              <a:lnSpc>
                <a:spcPct val="70000"/>
              </a:lnSpc>
              <a:spcBef>
                <a:spcPts val="1000"/>
              </a:spcBef>
            </a:pPr>
            <a:endParaRPr lang="en-NZ" sz="2600" dirty="0"/>
          </a:p>
          <a:p>
            <a:pPr defTabSz="914377">
              <a:lnSpc>
                <a:spcPct val="70000"/>
              </a:lnSpc>
              <a:spcBef>
                <a:spcPts val="1000"/>
              </a:spcBef>
            </a:pPr>
            <a:r>
              <a:rPr lang="en-NZ" sz="2600" dirty="0"/>
              <a:t>Food systems occupy the biggest niche, followed by bio-products ranging from wood products to medicinal agents, then bio-energy</a:t>
            </a:r>
          </a:p>
        </p:txBody>
      </p:sp>
    </p:spTree>
    <p:extLst>
      <p:ext uri="{BB962C8B-B14F-4D97-AF65-F5344CB8AC3E}">
        <p14:creationId xmlns:p14="http://schemas.microsoft.com/office/powerpoint/2010/main" val="363088011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v2.8 page - Copy.potx" id="{9FDAC692-9BB5-42D6-B23F-DED7AA3AB9AD}" vid="{8D2EEE42-2849-4920-9982-BF861F1A4DF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B10B0825B36A4BB52754B4A9B6E074" ma:contentTypeVersion="27" ma:contentTypeDescription="Create a new document." ma:contentTypeScope="" ma:versionID="dfd96f1cc18ee808f41a571751f4d8f5">
  <xsd:schema xmlns:xsd="http://www.w3.org/2001/XMLSchema" xmlns:xs="http://www.w3.org/2001/XMLSchema" xmlns:p="http://schemas.microsoft.com/office/2006/metadata/properties" xmlns:ns2="a7b61912-ea64-4e98-a50b-5cf61a6bd88e" xmlns:ns3="63709358-e933-4a93-af65-d74de36f3f9e" targetNamespace="http://schemas.microsoft.com/office/2006/metadata/properties" ma:root="true" ma:fieldsID="4fb6f969bb391aa187ea4837f1fbb3b8" ns2:_="" ns3:_="">
    <xsd:import namespace="a7b61912-ea64-4e98-a50b-5cf61a6bd88e"/>
    <xsd:import namespace="63709358-e933-4a93-af65-d74de36f3f9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Location" minOccurs="0"/>
                <xsd:element ref="ns2:b65d1839-f7b5-42fb-9184-dda58b5d253fCountryOrRegion" minOccurs="0"/>
                <xsd:element ref="ns2:b65d1839-f7b5-42fb-9184-dda58b5d253fState" minOccurs="0"/>
                <xsd:element ref="ns2:b65d1839-f7b5-42fb-9184-dda58b5d253fCity" minOccurs="0"/>
                <xsd:element ref="ns2:b65d1839-f7b5-42fb-9184-dda58b5d253fPostalCode" minOccurs="0"/>
                <xsd:element ref="ns2:b65d1839-f7b5-42fb-9184-dda58b5d253fStreet" minOccurs="0"/>
                <xsd:element ref="ns2:b65d1839-f7b5-42fb-9184-dda58b5d253fGeoLoc" minOccurs="0"/>
                <xsd:element ref="ns2:b65d1839-f7b5-42fb-9184-dda58b5d253fDispName" minOccurs="0"/>
                <xsd:element ref="ns2:Person" minOccurs="0"/>
                <xsd:element ref="ns2:h" minOccurs="0"/>
                <xsd:element ref="ns2:MediaServiceLocation" minOccurs="0"/>
                <xsd:element ref="ns2:Date" minOccurs="0"/>
                <xsd:element ref="ns2:EDRMSReten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b61912-ea64-4e98-a50b-5cf61a6bd8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fcc2f849-a509-43e8-937d-cbbbe773f245"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ocation" ma:index="20" nillable="true" ma:displayName="Location" ma:format="Dropdown" ma:internalName="Location">
      <xsd:simpleType>
        <xsd:restriction base="dms:Unknown"/>
      </xsd:simpleType>
    </xsd:element>
    <xsd:element name="b65d1839-f7b5-42fb-9184-dda58b5d253fCountryOrRegion" ma:index="21" nillable="true" ma:displayName="Location: Country/Region" ma:internalName="CountryOrRegion" ma:readOnly="true">
      <xsd:simpleType>
        <xsd:restriction base="dms:Text"/>
      </xsd:simpleType>
    </xsd:element>
    <xsd:element name="b65d1839-f7b5-42fb-9184-dda58b5d253fState" ma:index="22" nillable="true" ma:displayName="Location: State" ma:internalName="State" ma:readOnly="true">
      <xsd:simpleType>
        <xsd:restriction base="dms:Text"/>
      </xsd:simpleType>
    </xsd:element>
    <xsd:element name="b65d1839-f7b5-42fb-9184-dda58b5d253fCity" ma:index="23" nillable="true" ma:displayName="Location: City" ma:internalName="City" ma:readOnly="true">
      <xsd:simpleType>
        <xsd:restriction base="dms:Text"/>
      </xsd:simpleType>
    </xsd:element>
    <xsd:element name="b65d1839-f7b5-42fb-9184-dda58b5d253fPostalCode" ma:index="24" nillable="true" ma:displayName="Location: Postal Code" ma:internalName="PostalCode" ma:readOnly="true">
      <xsd:simpleType>
        <xsd:restriction base="dms:Text"/>
      </xsd:simpleType>
    </xsd:element>
    <xsd:element name="b65d1839-f7b5-42fb-9184-dda58b5d253fStreet" ma:index="25" nillable="true" ma:displayName="Location: Street" ma:internalName="Street" ma:readOnly="true">
      <xsd:simpleType>
        <xsd:restriction base="dms:Text"/>
      </xsd:simpleType>
    </xsd:element>
    <xsd:element name="b65d1839-f7b5-42fb-9184-dda58b5d253fGeoLoc" ma:index="26" nillable="true" ma:displayName="Location: Coordinates" ma:internalName="GeoLoc" ma:readOnly="true">
      <xsd:simpleType>
        <xsd:restriction base="dms:Unknown"/>
      </xsd:simpleType>
    </xsd:element>
    <xsd:element name="b65d1839-f7b5-42fb-9184-dda58b5d253fDispName" ma:index="27" nillable="true" ma:displayName="Location: Name" ma:internalName="DispName" ma:readOnly="true">
      <xsd:simpleType>
        <xsd:restriction base="dms:Text"/>
      </xsd:simpleType>
    </xsd:element>
    <xsd:element name="Person" ma:index="28"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h" ma:index="29" nillable="true" ma:displayName="h" ma:format="Hyperlink" ma:internalName="h">
      <xsd:complexType>
        <xsd:complexContent>
          <xsd:extension base="dms:URL">
            <xsd:sequence>
              <xsd:element name="Url" type="dms:ValidUrl" minOccurs="0" nillable="true"/>
              <xsd:element name="Description" type="xsd:string" nillable="true"/>
            </xsd:sequence>
          </xsd:extension>
        </xsd:complexContent>
      </xsd:complexType>
    </xsd:element>
    <xsd:element name="MediaServiceLocation" ma:index="30" nillable="true" ma:displayName="Location" ma:indexed="true" ma:internalName="MediaServiceLocation" ma:readOnly="true">
      <xsd:simpleType>
        <xsd:restriction base="dms:Text"/>
      </xsd:simpleType>
    </xsd:element>
    <xsd:element name="Date" ma:index="31" nillable="true" ma:displayName="Date" ma:default="[today]" ma:format="DateTime" ma:internalName="Date">
      <xsd:simpleType>
        <xsd:restriction base="dms:DateTime"/>
      </xsd:simpleType>
    </xsd:element>
    <xsd:element name="EDRMSRetention" ma:index="32" nillable="true" ma:displayName="EDRMS Retention" ma:description="stores the MBIE retention code for the request type" ma:format="Dropdown" ma:internalName="EDRMSRetenti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3709358-e933-4a93-af65-d74de36f3f9e"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6efb2a45-efcb-4d76-953d-21b49b824a26}" ma:internalName="TaxCatchAll" ma:showField="CatchAllData" ma:web="63709358-e933-4a93-af65-d74de36f3f9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EDRMSRetention xmlns="a7b61912-ea64-4e98-a50b-5cf61a6bd88e" xsi:nil="true"/>
    <Location xmlns="a7b61912-ea64-4e98-a50b-5cf61a6bd88e" xsi:nil="true"/>
    <h xmlns="a7b61912-ea64-4e98-a50b-5cf61a6bd88e">
      <Url xsi:nil="true"/>
      <Description xsi:nil="true"/>
    </h>
    <TaxCatchAll xmlns="63709358-e933-4a93-af65-d74de36f3f9e" xsi:nil="true"/>
    <lcf76f155ced4ddcb4097134ff3c332f xmlns="a7b61912-ea64-4e98-a50b-5cf61a6bd88e">
      <Terms xmlns="http://schemas.microsoft.com/office/infopath/2007/PartnerControls"/>
    </lcf76f155ced4ddcb4097134ff3c332f>
    <Date xmlns="a7b61912-ea64-4e98-a50b-5cf61a6bd88e">2025-11-02T21:31:56+00:00</Date>
    <Person xmlns="a7b61912-ea64-4e98-a50b-5cf61a6bd88e">
      <UserInfo>
        <DisplayName/>
        <AccountId xsi:nil="true"/>
        <AccountType/>
      </UserInfo>
    </Person>
  </documentManagement>
</p:properties>
</file>

<file path=customXml/itemProps1.xml><?xml version="1.0" encoding="utf-8"?>
<ds:datastoreItem xmlns:ds="http://schemas.openxmlformats.org/officeDocument/2006/customXml" ds:itemID="{9175F652-7203-4C18-A8ED-1F9A784BD718}"/>
</file>

<file path=customXml/itemProps2.xml><?xml version="1.0" encoding="utf-8"?>
<ds:datastoreItem xmlns:ds="http://schemas.openxmlformats.org/officeDocument/2006/customXml" ds:itemID="{3415C1F2-3A83-4231-A964-C28516144449}"/>
</file>

<file path=customXml/itemProps3.xml><?xml version="1.0" encoding="utf-8"?>
<ds:datastoreItem xmlns:ds="http://schemas.openxmlformats.org/officeDocument/2006/customXml" ds:itemID="{D329D106-D383-4660-A04B-D0CA229A1F89}"/>
</file>

<file path=docProps/app.xml><?xml version="1.0" encoding="utf-8"?>
<Properties xmlns="http://schemas.openxmlformats.org/officeDocument/2006/extended-properties" xmlns:vt="http://schemas.openxmlformats.org/officeDocument/2006/docPropsVTypes">
  <TotalTime>24636</TotalTime>
  <Words>5300</Words>
  <Application>Microsoft Office PowerPoint</Application>
  <PresentationFormat>Widescreen</PresentationFormat>
  <Paragraphs>380</Paragraphs>
  <Slides>39</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39</vt:i4>
      </vt:variant>
    </vt:vector>
  </HeadingPairs>
  <TitlesOfParts>
    <vt:vector size="46" baseType="lpstr">
      <vt:lpstr>Arial</vt:lpstr>
      <vt:lpstr>Calibri</vt:lpstr>
      <vt:lpstr>Calibri Light</vt:lpstr>
      <vt:lpstr>MS Mincho</vt:lpstr>
      <vt:lpstr>Times New Roman</vt:lpstr>
      <vt:lpstr>Office Theme</vt:lpstr>
      <vt:lpstr>1_Office Theme</vt:lpstr>
      <vt:lpstr>Background: Circular economy and bioeconomy</vt:lpstr>
      <vt:lpstr>Contents (rough indication here of the sort of pages that would be useful – some of these topics may need several pages to cover, no problem at all if this slidepack gets quite long)</vt:lpstr>
      <vt:lpstr>What is the issue?</vt:lpstr>
      <vt:lpstr>What is a circular economy?</vt:lpstr>
      <vt:lpstr>A circular economy for Aotearoa New Zealand</vt:lpstr>
      <vt:lpstr>Circular principles in practice – designing out waste</vt:lpstr>
      <vt:lpstr>Circular principles in practice – keeping materials and resource in use</vt:lpstr>
      <vt:lpstr>Circular principles in practice – regenerating natural systems </vt:lpstr>
      <vt:lpstr>What do we mean by the bioeconomy?</vt:lpstr>
      <vt:lpstr>Bioeconomy concept has various lenses (from MPI)</vt:lpstr>
      <vt:lpstr>Why are we thinking about the circular economy and the bioeconomy together?</vt:lpstr>
      <vt:lpstr>Circular economy and bioeconomy and their intersection are emerging concepts</vt:lpstr>
      <vt:lpstr>Intersection with climate change</vt:lpstr>
      <vt:lpstr>Other benefits from a more circular economy</vt:lpstr>
      <vt:lpstr>Circular principles in practice – business models</vt:lpstr>
      <vt:lpstr>Circular principles in practice – R-strategies </vt:lpstr>
      <vt:lpstr>How circular are we now – how to measure?</vt:lpstr>
      <vt:lpstr>How circular are we – indicators we need</vt:lpstr>
      <vt:lpstr>Types of indicators</vt:lpstr>
      <vt:lpstr>Types of indicators</vt:lpstr>
      <vt:lpstr>How to produce metrics  </vt:lpstr>
      <vt:lpstr>Where firms put metrics in place indicates focus</vt:lpstr>
      <vt:lpstr>Organisation of International Standards: metrics for a circular economy</vt:lpstr>
      <vt:lpstr>Measuring the bioeconomy – UN System of Environmental Economic Accounting</vt:lpstr>
      <vt:lpstr>Measuring the bioeconomy – UN System of Environmental Economic Accounting</vt:lpstr>
      <vt:lpstr>Skills and jobs</vt:lpstr>
      <vt:lpstr>Overseas examples in action</vt:lpstr>
      <vt:lpstr>Circular business examples</vt:lpstr>
      <vt:lpstr>Circular business examples (cont’d)</vt:lpstr>
      <vt:lpstr>Circular business examples </vt:lpstr>
      <vt:lpstr>Circular business examples </vt:lpstr>
      <vt:lpstr>Circular business examples </vt:lpstr>
      <vt:lpstr>Building and constructions</vt:lpstr>
      <vt:lpstr>Fashion</vt:lpstr>
      <vt:lpstr>Pharmaceutical</vt:lpstr>
      <vt:lpstr>Vehicles</vt:lpstr>
      <vt:lpstr>Food</vt:lpstr>
      <vt:lpstr>Annex slides</vt:lpstr>
      <vt:lpstr>ERP consultation document…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Benjamin van den Eykel</cp:lastModifiedBy>
  <cp:revision>247</cp:revision>
  <dcterms:created xsi:type="dcterms:W3CDTF">2015-10-22T14:17:49Z</dcterms:created>
  <dcterms:modified xsi:type="dcterms:W3CDTF">2021-12-07T00:12:02Z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0x01010033B10B0825B36A4BB52754B4A9B6E074</vt:lpwstr>
  </property>
</Properties>
</file>